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5" r:id="rId19"/>
    <p:sldId id="273" r:id="rId20"/>
  </p:sldIdLst>
  <p:sldSz cx="18288000" cy="10287000"/>
  <p:notesSz cx="6858000" cy="9144000"/>
  <p:embeddedFontLst>
    <p:embeddedFont>
      <p:font typeface="Cormorant Garamond Bold Italics" panose="020B0604020202020204" charset="0"/>
      <p:regular r:id="rId22"/>
    </p:embeddedFont>
    <p:embeddedFont>
      <p:font typeface="Glacial Indifference" panose="020B0604020202020204" charset="0"/>
      <p:regular r:id="rId23"/>
    </p:embeddedFont>
    <p:embeddedFont>
      <p:font typeface="Glacial Indifference Bold" panose="020B0604020202020204" charset="0"/>
      <p:regular r:id="rId24"/>
    </p:embeddedFont>
    <p:embeddedFont>
      <p:font typeface="Glacial Indifference Italics" panose="020B0604020202020204" charset="0"/>
      <p:regular r:id="rId25"/>
    </p:embeddedFont>
    <p:embeddedFont>
      <p:font typeface="Roboto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NIT GAWADE" userId="d3da06df94edc2d3" providerId="LiveId" clId="{F30CB30F-EEA7-4FE0-9D18-1AB6D49CB8CA}"/>
    <pc:docChg chg="undo custSel addSld delSld modSld">
      <pc:chgData name="PRANIT GAWADE" userId="d3da06df94edc2d3" providerId="LiveId" clId="{F30CB30F-EEA7-4FE0-9D18-1AB6D49CB8CA}" dt="2024-10-03T06:35:51.835" v="1039" actId="20577"/>
      <pc:docMkLst>
        <pc:docMk/>
      </pc:docMkLst>
      <pc:sldChg chg="modSp mod">
        <pc:chgData name="PRANIT GAWADE" userId="d3da06df94edc2d3" providerId="LiveId" clId="{F30CB30F-EEA7-4FE0-9D18-1AB6D49CB8CA}" dt="2024-10-02T14:41:39.557" v="134" actId="20577"/>
        <pc:sldMkLst>
          <pc:docMk/>
          <pc:sldMk cId="0" sldId="257"/>
        </pc:sldMkLst>
        <pc:spChg chg="mod">
          <ac:chgData name="PRANIT GAWADE" userId="d3da06df94edc2d3" providerId="LiveId" clId="{F30CB30F-EEA7-4FE0-9D18-1AB6D49CB8CA}" dt="2024-10-02T14:41:39.557" v="134" actId="20577"/>
          <ac:spMkLst>
            <pc:docMk/>
            <pc:sldMk cId="0" sldId="257"/>
            <ac:spMk id="5" creationId="{00000000-0000-0000-0000-000000000000}"/>
          </ac:spMkLst>
        </pc:spChg>
      </pc:sldChg>
      <pc:sldChg chg="addSp modSp">
        <pc:chgData name="PRANIT GAWADE" userId="d3da06df94edc2d3" providerId="LiveId" clId="{F30CB30F-EEA7-4FE0-9D18-1AB6D49CB8CA}" dt="2024-10-03T06:16:27.035" v="137"/>
        <pc:sldMkLst>
          <pc:docMk/>
          <pc:sldMk cId="0" sldId="270"/>
        </pc:sldMkLst>
        <pc:graphicFrameChg chg="add mod">
          <ac:chgData name="PRANIT GAWADE" userId="d3da06df94edc2d3" providerId="LiveId" clId="{F30CB30F-EEA7-4FE0-9D18-1AB6D49CB8CA}" dt="2024-10-03T06:16:27.035" v="137"/>
          <ac:graphicFrameMkLst>
            <pc:docMk/>
            <pc:sldMk cId="0" sldId="270"/>
            <ac:graphicFrameMk id="10" creationId="{E2211CD3-D5BE-A835-DF39-019D267841DA}"/>
          </ac:graphicFrameMkLst>
        </pc:graphicFrameChg>
        <pc:graphicFrameChg chg="add mod">
          <ac:chgData name="PRANIT GAWADE" userId="d3da06df94edc2d3" providerId="LiveId" clId="{F30CB30F-EEA7-4FE0-9D18-1AB6D49CB8CA}" dt="2024-10-03T06:16:27.035" v="137"/>
          <ac:graphicFrameMkLst>
            <pc:docMk/>
            <pc:sldMk cId="0" sldId="270"/>
            <ac:graphicFrameMk id="11" creationId="{7E07AD0E-CC70-7663-2368-3C6A9E87F4F7}"/>
          </ac:graphicFrameMkLst>
        </pc:graphicFrameChg>
        <pc:graphicFrameChg chg="add mod">
          <ac:chgData name="PRANIT GAWADE" userId="d3da06df94edc2d3" providerId="LiveId" clId="{F30CB30F-EEA7-4FE0-9D18-1AB6D49CB8CA}" dt="2024-10-03T06:16:27.035" v="137"/>
          <ac:graphicFrameMkLst>
            <pc:docMk/>
            <pc:sldMk cId="0" sldId="270"/>
            <ac:graphicFrameMk id="12" creationId="{8AAEEFEF-CDDD-1FAB-4133-B579523ADE2C}"/>
          </ac:graphicFrameMkLst>
        </pc:graphicFrameChg>
        <pc:graphicFrameChg chg="add mod">
          <ac:chgData name="PRANIT GAWADE" userId="d3da06df94edc2d3" providerId="LiveId" clId="{F30CB30F-EEA7-4FE0-9D18-1AB6D49CB8CA}" dt="2024-10-03T06:16:27.035" v="137"/>
          <ac:graphicFrameMkLst>
            <pc:docMk/>
            <pc:sldMk cId="0" sldId="270"/>
            <ac:graphicFrameMk id="13" creationId="{56833B2A-FB93-6535-D31D-868CC0C69C64}"/>
          </ac:graphicFrameMkLst>
        </pc:graphicFrameChg>
        <pc:graphicFrameChg chg="add mod">
          <ac:chgData name="PRANIT GAWADE" userId="d3da06df94edc2d3" providerId="LiveId" clId="{F30CB30F-EEA7-4FE0-9D18-1AB6D49CB8CA}" dt="2024-10-03T06:16:27.035" v="137"/>
          <ac:graphicFrameMkLst>
            <pc:docMk/>
            <pc:sldMk cId="0" sldId="270"/>
            <ac:graphicFrameMk id="14" creationId="{C894F32C-CB6E-5385-1E58-6379EB9DFCA6}"/>
          </ac:graphicFrameMkLst>
        </pc:graphicFrameChg>
        <pc:graphicFrameChg chg="add mod">
          <ac:chgData name="PRANIT GAWADE" userId="d3da06df94edc2d3" providerId="LiveId" clId="{F30CB30F-EEA7-4FE0-9D18-1AB6D49CB8CA}" dt="2024-10-03T06:16:27.035" v="137"/>
          <ac:graphicFrameMkLst>
            <pc:docMk/>
            <pc:sldMk cId="0" sldId="270"/>
            <ac:graphicFrameMk id="15" creationId="{C955B4F9-D9F7-5DC5-5545-17E9449D92F2}"/>
          </ac:graphicFrameMkLst>
        </pc:graphicFrameChg>
        <pc:graphicFrameChg chg="add mod">
          <ac:chgData name="PRANIT GAWADE" userId="d3da06df94edc2d3" providerId="LiveId" clId="{F30CB30F-EEA7-4FE0-9D18-1AB6D49CB8CA}" dt="2024-10-03T06:16:27.035" v="137"/>
          <ac:graphicFrameMkLst>
            <pc:docMk/>
            <pc:sldMk cId="0" sldId="270"/>
            <ac:graphicFrameMk id="16" creationId="{0374224B-CEA8-C87D-899B-7EEDB12E0DD0}"/>
          </ac:graphicFrameMkLst>
        </pc:graphicFrameChg>
        <pc:graphicFrameChg chg="add mod">
          <ac:chgData name="PRANIT GAWADE" userId="d3da06df94edc2d3" providerId="LiveId" clId="{F30CB30F-EEA7-4FE0-9D18-1AB6D49CB8CA}" dt="2024-10-03T06:16:27.035" v="137"/>
          <ac:graphicFrameMkLst>
            <pc:docMk/>
            <pc:sldMk cId="0" sldId="270"/>
            <ac:graphicFrameMk id="17" creationId="{BD3EBB5E-B2FA-4254-58D3-E7B59CD46635}"/>
          </ac:graphicFrameMkLst>
        </pc:graphicFrameChg>
      </pc:sldChg>
      <pc:sldChg chg="addSp delSp modSp mod">
        <pc:chgData name="PRANIT GAWADE" userId="d3da06df94edc2d3" providerId="LiveId" clId="{F30CB30F-EEA7-4FE0-9D18-1AB6D49CB8CA}" dt="2024-10-03T06:35:51.835" v="1039" actId="20577"/>
        <pc:sldMkLst>
          <pc:docMk/>
          <pc:sldMk cId="0" sldId="271"/>
        </pc:sldMkLst>
        <pc:spChg chg="del mod">
          <ac:chgData name="PRANIT GAWADE" userId="d3da06df94edc2d3" providerId="LiveId" clId="{F30CB30F-EEA7-4FE0-9D18-1AB6D49CB8CA}" dt="2024-10-03T06:15:57.204" v="136" actId="478"/>
          <ac:spMkLst>
            <pc:docMk/>
            <pc:sldMk cId="0" sldId="271"/>
            <ac:spMk id="3" creationId="{00000000-0000-0000-0000-000000000000}"/>
          </ac:spMkLst>
        </pc:spChg>
        <pc:spChg chg="mod">
          <ac:chgData name="PRANIT GAWADE" userId="d3da06df94edc2d3" providerId="LiveId" clId="{F30CB30F-EEA7-4FE0-9D18-1AB6D49CB8CA}" dt="2024-10-03T06:33:32.995" v="890" actId="20577"/>
          <ac:spMkLst>
            <pc:docMk/>
            <pc:sldMk cId="0" sldId="271"/>
            <ac:spMk id="5" creationId="{00000000-0000-0000-0000-000000000000}"/>
          </ac:spMkLst>
        </pc:spChg>
        <pc:spChg chg="add mod">
          <ac:chgData name="PRANIT GAWADE" userId="d3da06df94edc2d3" providerId="LiveId" clId="{F30CB30F-EEA7-4FE0-9D18-1AB6D49CB8CA}" dt="2024-10-03T06:35:51.835" v="1039" actId="20577"/>
          <ac:spMkLst>
            <pc:docMk/>
            <pc:sldMk cId="0" sldId="271"/>
            <ac:spMk id="23" creationId="{5E94C2F1-887A-C5EE-A0E4-DFEE97E4F1BD}"/>
          </ac:spMkLst>
        </pc:spChg>
        <pc:spChg chg="add mod">
          <ac:chgData name="PRANIT GAWADE" userId="d3da06df94edc2d3" providerId="LiveId" clId="{F30CB30F-EEA7-4FE0-9D18-1AB6D49CB8CA}" dt="2024-10-03T06:26:33.197" v="535" actId="571"/>
          <ac:spMkLst>
            <pc:docMk/>
            <pc:sldMk cId="0" sldId="271"/>
            <ac:spMk id="42" creationId="{244A2A62-7B5A-CDBF-DE61-AB008FD90C97}"/>
          </ac:spMkLst>
        </pc:spChg>
        <pc:graphicFrameChg chg="add mod">
          <ac:chgData name="PRANIT GAWADE" userId="d3da06df94edc2d3" providerId="LiveId" clId="{F30CB30F-EEA7-4FE0-9D18-1AB6D49CB8CA}" dt="2024-10-03T06:16:31.196" v="138"/>
          <ac:graphicFrameMkLst>
            <pc:docMk/>
            <pc:sldMk cId="0" sldId="271"/>
            <ac:graphicFrameMk id="6" creationId="{EDA3045E-FACA-D7A1-D23A-4BF0D4196446}"/>
          </ac:graphicFrameMkLst>
        </pc:graphicFrameChg>
        <pc:graphicFrameChg chg="add mod">
          <ac:chgData name="PRANIT GAWADE" userId="d3da06df94edc2d3" providerId="LiveId" clId="{F30CB30F-EEA7-4FE0-9D18-1AB6D49CB8CA}" dt="2024-10-03T06:16:31.196" v="138"/>
          <ac:graphicFrameMkLst>
            <pc:docMk/>
            <pc:sldMk cId="0" sldId="271"/>
            <ac:graphicFrameMk id="7" creationId="{514E6C61-734E-2D6A-084E-CE271CEF3FA5}"/>
          </ac:graphicFrameMkLst>
        </pc:graphicFrameChg>
        <pc:graphicFrameChg chg="add mod">
          <ac:chgData name="PRANIT GAWADE" userId="d3da06df94edc2d3" providerId="LiveId" clId="{F30CB30F-EEA7-4FE0-9D18-1AB6D49CB8CA}" dt="2024-10-03T06:16:31.196" v="138"/>
          <ac:graphicFrameMkLst>
            <pc:docMk/>
            <pc:sldMk cId="0" sldId="271"/>
            <ac:graphicFrameMk id="8" creationId="{6B652A40-B526-F909-90D6-F5C25487E234}"/>
          </ac:graphicFrameMkLst>
        </pc:graphicFrameChg>
        <pc:graphicFrameChg chg="add mod">
          <ac:chgData name="PRANIT GAWADE" userId="d3da06df94edc2d3" providerId="LiveId" clId="{F30CB30F-EEA7-4FE0-9D18-1AB6D49CB8CA}" dt="2024-10-03T06:16:31.196" v="138"/>
          <ac:graphicFrameMkLst>
            <pc:docMk/>
            <pc:sldMk cId="0" sldId="271"/>
            <ac:graphicFrameMk id="9" creationId="{BAE0A1D4-5963-42A6-B265-0B7EF0D564E3}"/>
          </ac:graphicFrameMkLst>
        </pc:graphicFrameChg>
        <pc:graphicFrameChg chg="add mod">
          <ac:chgData name="PRANIT GAWADE" userId="d3da06df94edc2d3" providerId="LiveId" clId="{F30CB30F-EEA7-4FE0-9D18-1AB6D49CB8CA}" dt="2024-10-03T06:16:31.196" v="138"/>
          <ac:graphicFrameMkLst>
            <pc:docMk/>
            <pc:sldMk cId="0" sldId="271"/>
            <ac:graphicFrameMk id="10" creationId="{2051F9AB-B84F-BB8C-414C-8784D6C4D1C1}"/>
          </ac:graphicFrameMkLst>
        </pc:graphicFrameChg>
        <pc:graphicFrameChg chg="add mod">
          <ac:chgData name="PRANIT GAWADE" userId="d3da06df94edc2d3" providerId="LiveId" clId="{F30CB30F-EEA7-4FE0-9D18-1AB6D49CB8CA}" dt="2024-10-03T06:16:31.196" v="138"/>
          <ac:graphicFrameMkLst>
            <pc:docMk/>
            <pc:sldMk cId="0" sldId="271"/>
            <ac:graphicFrameMk id="11" creationId="{4FCD3EFA-9216-EE8C-5298-81557D248A22}"/>
          </ac:graphicFrameMkLst>
        </pc:graphicFrameChg>
        <pc:graphicFrameChg chg="add mod">
          <ac:chgData name="PRANIT GAWADE" userId="d3da06df94edc2d3" providerId="LiveId" clId="{F30CB30F-EEA7-4FE0-9D18-1AB6D49CB8CA}" dt="2024-10-03T06:16:31.196" v="138"/>
          <ac:graphicFrameMkLst>
            <pc:docMk/>
            <pc:sldMk cId="0" sldId="271"/>
            <ac:graphicFrameMk id="12" creationId="{BF6EE0AA-0388-1989-881F-DB125A7C7336}"/>
          </ac:graphicFrameMkLst>
        </pc:graphicFrameChg>
        <pc:graphicFrameChg chg="add mod modGraphic">
          <ac:chgData name="PRANIT GAWADE" userId="d3da06df94edc2d3" providerId="LiveId" clId="{F30CB30F-EEA7-4FE0-9D18-1AB6D49CB8CA}" dt="2024-10-03T06:17:06.428" v="158" actId="14100"/>
          <ac:graphicFrameMkLst>
            <pc:docMk/>
            <pc:sldMk cId="0" sldId="271"/>
            <ac:graphicFrameMk id="13" creationId="{AB402547-DC57-B1C0-B410-4860FB9A42D0}"/>
          </ac:graphicFrameMkLst>
        </pc:graphicFrameChg>
        <pc:graphicFrameChg chg="add mod">
          <ac:chgData name="PRANIT GAWADE" userId="d3da06df94edc2d3" providerId="LiveId" clId="{F30CB30F-EEA7-4FE0-9D18-1AB6D49CB8CA}" dt="2024-10-03T06:17:14.343" v="159"/>
          <ac:graphicFrameMkLst>
            <pc:docMk/>
            <pc:sldMk cId="0" sldId="271"/>
            <ac:graphicFrameMk id="14" creationId="{29D3EF92-278E-42B5-FDAE-B2FBE28E5AE2}"/>
          </ac:graphicFrameMkLst>
        </pc:graphicFrameChg>
        <pc:graphicFrameChg chg="add mod">
          <ac:chgData name="PRANIT GAWADE" userId="d3da06df94edc2d3" providerId="LiveId" clId="{F30CB30F-EEA7-4FE0-9D18-1AB6D49CB8CA}" dt="2024-10-03T06:17:14.343" v="159"/>
          <ac:graphicFrameMkLst>
            <pc:docMk/>
            <pc:sldMk cId="0" sldId="271"/>
            <ac:graphicFrameMk id="15" creationId="{A7CF20DB-CD2C-3567-1E1B-7309E541E239}"/>
          </ac:graphicFrameMkLst>
        </pc:graphicFrameChg>
        <pc:graphicFrameChg chg="add mod">
          <ac:chgData name="PRANIT GAWADE" userId="d3da06df94edc2d3" providerId="LiveId" clId="{F30CB30F-EEA7-4FE0-9D18-1AB6D49CB8CA}" dt="2024-10-03T06:17:14.343" v="159"/>
          <ac:graphicFrameMkLst>
            <pc:docMk/>
            <pc:sldMk cId="0" sldId="271"/>
            <ac:graphicFrameMk id="16" creationId="{581B3997-FC87-CE5D-CCFF-38C34E393719}"/>
          </ac:graphicFrameMkLst>
        </pc:graphicFrameChg>
        <pc:graphicFrameChg chg="add mod">
          <ac:chgData name="PRANIT GAWADE" userId="d3da06df94edc2d3" providerId="LiveId" clId="{F30CB30F-EEA7-4FE0-9D18-1AB6D49CB8CA}" dt="2024-10-03T06:17:14.343" v="159"/>
          <ac:graphicFrameMkLst>
            <pc:docMk/>
            <pc:sldMk cId="0" sldId="271"/>
            <ac:graphicFrameMk id="17" creationId="{52BDFF8E-F840-89FE-227C-C1D5C7E57D54}"/>
          </ac:graphicFrameMkLst>
        </pc:graphicFrameChg>
        <pc:graphicFrameChg chg="add mod">
          <ac:chgData name="PRANIT GAWADE" userId="d3da06df94edc2d3" providerId="LiveId" clId="{F30CB30F-EEA7-4FE0-9D18-1AB6D49CB8CA}" dt="2024-10-03T06:17:14.343" v="159"/>
          <ac:graphicFrameMkLst>
            <pc:docMk/>
            <pc:sldMk cId="0" sldId="271"/>
            <ac:graphicFrameMk id="18" creationId="{FAAB4F3B-FE25-7A2F-A1CE-EDBDE3F0F185}"/>
          </ac:graphicFrameMkLst>
        </pc:graphicFrameChg>
        <pc:graphicFrameChg chg="add mod">
          <ac:chgData name="PRANIT GAWADE" userId="d3da06df94edc2d3" providerId="LiveId" clId="{F30CB30F-EEA7-4FE0-9D18-1AB6D49CB8CA}" dt="2024-10-03T06:17:14.343" v="159"/>
          <ac:graphicFrameMkLst>
            <pc:docMk/>
            <pc:sldMk cId="0" sldId="271"/>
            <ac:graphicFrameMk id="19" creationId="{816B9B1D-5089-0F23-50EC-80BF24B25E83}"/>
          </ac:graphicFrameMkLst>
        </pc:graphicFrameChg>
        <pc:graphicFrameChg chg="add mod">
          <ac:chgData name="PRANIT GAWADE" userId="d3da06df94edc2d3" providerId="LiveId" clId="{F30CB30F-EEA7-4FE0-9D18-1AB6D49CB8CA}" dt="2024-10-03T06:17:14.343" v="159"/>
          <ac:graphicFrameMkLst>
            <pc:docMk/>
            <pc:sldMk cId="0" sldId="271"/>
            <ac:graphicFrameMk id="20" creationId="{1756ED58-5193-C25F-23ED-44EE14968491}"/>
          </ac:graphicFrameMkLst>
        </pc:graphicFrameChg>
        <pc:graphicFrameChg chg="add mod">
          <ac:chgData name="PRANIT GAWADE" userId="d3da06df94edc2d3" providerId="LiveId" clId="{F30CB30F-EEA7-4FE0-9D18-1AB6D49CB8CA}" dt="2024-10-03T06:17:14.343" v="159"/>
          <ac:graphicFrameMkLst>
            <pc:docMk/>
            <pc:sldMk cId="0" sldId="271"/>
            <ac:graphicFrameMk id="21" creationId="{430B2605-599D-AA37-2A83-2ACD7DBAB228}"/>
          </ac:graphicFrameMkLst>
        </pc:graphicFrameChg>
        <pc:graphicFrameChg chg="add mod">
          <ac:chgData name="PRANIT GAWADE" userId="d3da06df94edc2d3" providerId="LiveId" clId="{F30CB30F-EEA7-4FE0-9D18-1AB6D49CB8CA}" dt="2024-10-03T06:20:25.179" v="258"/>
          <ac:graphicFrameMkLst>
            <pc:docMk/>
            <pc:sldMk cId="0" sldId="271"/>
            <ac:graphicFrameMk id="24" creationId="{0F6F2D82-2020-3F73-96F3-B3882EBD8161}"/>
          </ac:graphicFrameMkLst>
        </pc:graphicFrameChg>
        <pc:graphicFrameChg chg="add mod">
          <ac:chgData name="PRANIT GAWADE" userId="d3da06df94edc2d3" providerId="LiveId" clId="{F30CB30F-EEA7-4FE0-9D18-1AB6D49CB8CA}" dt="2024-10-03T06:20:25.179" v="258"/>
          <ac:graphicFrameMkLst>
            <pc:docMk/>
            <pc:sldMk cId="0" sldId="271"/>
            <ac:graphicFrameMk id="25" creationId="{12F4168C-2343-B9C6-00D2-DCCE404D559C}"/>
          </ac:graphicFrameMkLst>
        </pc:graphicFrameChg>
        <pc:graphicFrameChg chg="add mod">
          <ac:chgData name="PRANIT GAWADE" userId="d3da06df94edc2d3" providerId="LiveId" clId="{F30CB30F-EEA7-4FE0-9D18-1AB6D49CB8CA}" dt="2024-10-03T06:20:29.403" v="259"/>
          <ac:graphicFrameMkLst>
            <pc:docMk/>
            <pc:sldMk cId="0" sldId="271"/>
            <ac:graphicFrameMk id="26" creationId="{5C038F0D-1417-4FDE-A89D-512CEC560A61}"/>
          </ac:graphicFrameMkLst>
        </pc:graphicFrameChg>
        <pc:graphicFrameChg chg="add mod">
          <ac:chgData name="PRANIT GAWADE" userId="d3da06df94edc2d3" providerId="LiveId" clId="{F30CB30F-EEA7-4FE0-9D18-1AB6D49CB8CA}" dt="2024-10-03T06:20:29.403" v="259"/>
          <ac:graphicFrameMkLst>
            <pc:docMk/>
            <pc:sldMk cId="0" sldId="271"/>
            <ac:graphicFrameMk id="27" creationId="{8D366591-7F17-0A78-E5DD-DE1B5DE182F4}"/>
          </ac:graphicFrameMkLst>
        </pc:graphicFrameChg>
        <pc:graphicFrameChg chg="add mod">
          <ac:chgData name="PRANIT GAWADE" userId="d3da06df94edc2d3" providerId="LiveId" clId="{F30CB30F-EEA7-4FE0-9D18-1AB6D49CB8CA}" dt="2024-10-03T06:20:33.756" v="261"/>
          <ac:graphicFrameMkLst>
            <pc:docMk/>
            <pc:sldMk cId="0" sldId="271"/>
            <ac:graphicFrameMk id="28" creationId="{F415A852-D0CF-97A2-0E31-DB11C04138FA}"/>
          </ac:graphicFrameMkLst>
        </pc:graphicFrameChg>
        <pc:graphicFrameChg chg="add mod">
          <ac:chgData name="PRANIT GAWADE" userId="d3da06df94edc2d3" providerId="LiveId" clId="{F30CB30F-EEA7-4FE0-9D18-1AB6D49CB8CA}" dt="2024-10-03T06:20:33.756" v="261"/>
          <ac:graphicFrameMkLst>
            <pc:docMk/>
            <pc:sldMk cId="0" sldId="271"/>
            <ac:graphicFrameMk id="29" creationId="{405666DE-E266-A8DD-9DE1-13A4A4537151}"/>
          </ac:graphicFrameMkLst>
        </pc:graphicFrameChg>
        <pc:graphicFrameChg chg="add mod">
          <ac:chgData name="PRANIT GAWADE" userId="d3da06df94edc2d3" providerId="LiveId" clId="{F30CB30F-EEA7-4FE0-9D18-1AB6D49CB8CA}" dt="2024-10-03T06:21:12.614" v="268"/>
          <ac:graphicFrameMkLst>
            <pc:docMk/>
            <pc:sldMk cId="0" sldId="271"/>
            <ac:graphicFrameMk id="30" creationId="{C1BAF989-64D5-E648-0EBF-EFFC2AC99DD7}"/>
          </ac:graphicFrameMkLst>
        </pc:graphicFrameChg>
        <pc:graphicFrameChg chg="add mod">
          <ac:chgData name="PRANIT GAWADE" userId="d3da06df94edc2d3" providerId="LiveId" clId="{F30CB30F-EEA7-4FE0-9D18-1AB6D49CB8CA}" dt="2024-10-03T06:21:12.614" v="268"/>
          <ac:graphicFrameMkLst>
            <pc:docMk/>
            <pc:sldMk cId="0" sldId="271"/>
            <ac:graphicFrameMk id="31" creationId="{613A67ED-1FAA-CA50-EDCE-E156204EA461}"/>
          </ac:graphicFrameMkLst>
        </pc:graphicFrameChg>
        <pc:graphicFrameChg chg="add mod">
          <ac:chgData name="PRANIT GAWADE" userId="d3da06df94edc2d3" providerId="LiveId" clId="{F30CB30F-EEA7-4FE0-9D18-1AB6D49CB8CA}" dt="2024-10-03T06:21:16.298" v="269"/>
          <ac:graphicFrameMkLst>
            <pc:docMk/>
            <pc:sldMk cId="0" sldId="271"/>
            <ac:graphicFrameMk id="32" creationId="{53731B9F-D2E3-AD5C-9AD2-C5DE02F8A39A}"/>
          </ac:graphicFrameMkLst>
        </pc:graphicFrameChg>
        <pc:graphicFrameChg chg="add mod">
          <ac:chgData name="PRANIT GAWADE" userId="d3da06df94edc2d3" providerId="LiveId" clId="{F30CB30F-EEA7-4FE0-9D18-1AB6D49CB8CA}" dt="2024-10-03T06:21:16.298" v="269"/>
          <ac:graphicFrameMkLst>
            <pc:docMk/>
            <pc:sldMk cId="0" sldId="271"/>
            <ac:graphicFrameMk id="33" creationId="{F408932B-135F-2473-D9F0-8CAF7A3A016D}"/>
          </ac:graphicFrameMkLst>
        </pc:graphicFrameChg>
        <pc:graphicFrameChg chg="add mod">
          <ac:chgData name="PRANIT GAWADE" userId="d3da06df94edc2d3" providerId="LiveId" clId="{F30CB30F-EEA7-4FE0-9D18-1AB6D49CB8CA}" dt="2024-10-03T06:21:19.161" v="270"/>
          <ac:graphicFrameMkLst>
            <pc:docMk/>
            <pc:sldMk cId="0" sldId="271"/>
            <ac:graphicFrameMk id="34" creationId="{F7F3C2A7-0981-3C71-B7FF-0962F045D8CD}"/>
          </ac:graphicFrameMkLst>
        </pc:graphicFrameChg>
        <pc:graphicFrameChg chg="add mod">
          <ac:chgData name="PRANIT GAWADE" userId="d3da06df94edc2d3" providerId="LiveId" clId="{F30CB30F-EEA7-4FE0-9D18-1AB6D49CB8CA}" dt="2024-10-03T06:21:19.161" v="270"/>
          <ac:graphicFrameMkLst>
            <pc:docMk/>
            <pc:sldMk cId="0" sldId="271"/>
            <ac:graphicFrameMk id="35" creationId="{5036D68A-0079-F987-BE3E-E4EEF8DDC4ED}"/>
          </ac:graphicFrameMkLst>
        </pc:graphicFrameChg>
        <pc:graphicFrameChg chg="add mod">
          <ac:chgData name="PRANIT GAWADE" userId="d3da06df94edc2d3" providerId="LiveId" clId="{F30CB30F-EEA7-4FE0-9D18-1AB6D49CB8CA}" dt="2024-10-03T06:21:56.190" v="277"/>
          <ac:graphicFrameMkLst>
            <pc:docMk/>
            <pc:sldMk cId="0" sldId="271"/>
            <ac:graphicFrameMk id="36" creationId="{AA41BCA7-2C93-23AB-2DF2-7ADCC8AF7E27}"/>
          </ac:graphicFrameMkLst>
        </pc:graphicFrameChg>
        <pc:graphicFrameChg chg="add mod">
          <ac:chgData name="PRANIT GAWADE" userId="d3da06df94edc2d3" providerId="LiveId" clId="{F30CB30F-EEA7-4FE0-9D18-1AB6D49CB8CA}" dt="2024-10-03T06:21:56.190" v="277"/>
          <ac:graphicFrameMkLst>
            <pc:docMk/>
            <pc:sldMk cId="0" sldId="271"/>
            <ac:graphicFrameMk id="37" creationId="{5B4872AF-8E3C-62BB-F130-67C7ABDBE912}"/>
          </ac:graphicFrameMkLst>
        </pc:graphicFrameChg>
        <pc:graphicFrameChg chg="add mod">
          <ac:chgData name="PRANIT GAWADE" userId="d3da06df94edc2d3" providerId="LiveId" clId="{F30CB30F-EEA7-4FE0-9D18-1AB6D49CB8CA}" dt="2024-10-03T06:21:59.155" v="278"/>
          <ac:graphicFrameMkLst>
            <pc:docMk/>
            <pc:sldMk cId="0" sldId="271"/>
            <ac:graphicFrameMk id="38" creationId="{4ACC6546-4727-C3D1-0A58-65B908429688}"/>
          </ac:graphicFrameMkLst>
        </pc:graphicFrameChg>
        <pc:graphicFrameChg chg="add mod">
          <ac:chgData name="PRANIT GAWADE" userId="d3da06df94edc2d3" providerId="LiveId" clId="{F30CB30F-EEA7-4FE0-9D18-1AB6D49CB8CA}" dt="2024-10-03T06:21:59.155" v="278"/>
          <ac:graphicFrameMkLst>
            <pc:docMk/>
            <pc:sldMk cId="0" sldId="271"/>
            <ac:graphicFrameMk id="39" creationId="{DD740761-31D9-24D0-A8CF-B55230EC435E}"/>
          </ac:graphicFrameMkLst>
        </pc:graphicFrameChg>
        <pc:graphicFrameChg chg="add mod">
          <ac:chgData name="PRANIT GAWADE" userId="d3da06df94edc2d3" providerId="LiveId" clId="{F30CB30F-EEA7-4FE0-9D18-1AB6D49CB8CA}" dt="2024-10-03T06:22:02.772" v="280"/>
          <ac:graphicFrameMkLst>
            <pc:docMk/>
            <pc:sldMk cId="0" sldId="271"/>
            <ac:graphicFrameMk id="40" creationId="{873C9A46-ABF2-DED0-EC4E-0FC1AB820CC5}"/>
          </ac:graphicFrameMkLst>
        </pc:graphicFrameChg>
        <pc:graphicFrameChg chg="add mod">
          <ac:chgData name="PRANIT GAWADE" userId="d3da06df94edc2d3" providerId="LiveId" clId="{F30CB30F-EEA7-4FE0-9D18-1AB6D49CB8CA}" dt="2024-10-03T06:22:02.772" v="280"/>
          <ac:graphicFrameMkLst>
            <pc:docMk/>
            <pc:sldMk cId="0" sldId="271"/>
            <ac:graphicFrameMk id="41" creationId="{734BB572-8BEB-9F82-CE5B-9610F291BED1}"/>
          </ac:graphicFrameMkLst>
        </pc:graphicFrameChg>
      </pc:sldChg>
      <pc:sldChg chg="addSp delSp mod">
        <pc:chgData name="PRANIT GAWADE" userId="d3da06df94edc2d3" providerId="LiveId" clId="{F30CB30F-EEA7-4FE0-9D18-1AB6D49CB8CA}" dt="2024-10-02T14:27:24.133" v="12" actId="22"/>
        <pc:sldMkLst>
          <pc:docMk/>
          <pc:sldMk cId="0" sldId="272"/>
        </pc:sldMkLst>
        <pc:spChg chg="add del">
          <ac:chgData name="PRANIT GAWADE" userId="d3da06df94edc2d3" providerId="LiveId" clId="{F30CB30F-EEA7-4FE0-9D18-1AB6D49CB8CA}" dt="2024-10-02T14:27:24.133" v="12" actId="22"/>
          <ac:spMkLst>
            <pc:docMk/>
            <pc:sldMk cId="0" sldId="272"/>
            <ac:spMk id="7" creationId="{2EA599D4-41C4-8F84-D65C-50BE5564568C}"/>
          </ac:spMkLst>
        </pc:spChg>
      </pc:sldChg>
      <pc:sldChg chg="new del">
        <pc:chgData name="PRANIT GAWADE" userId="d3da06df94edc2d3" providerId="LiveId" clId="{F30CB30F-EEA7-4FE0-9D18-1AB6D49CB8CA}" dt="2024-10-02T14:24:27.583" v="2" actId="2696"/>
        <pc:sldMkLst>
          <pc:docMk/>
          <pc:sldMk cId="3307467709" sldId="274"/>
        </pc:sldMkLst>
      </pc:sldChg>
      <pc:sldChg chg="addSp delSp modSp add mod">
        <pc:chgData name="PRANIT GAWADE" userId="d3da06df94edc2d3" providerId="LiveId" clId="{F30CB30F-EEA7-4FE0-9D18-1AB6D49CB8CA}" dt="2024-10-02T14:28:06.605" v="27" actId="1076"/>
        <pc:sldMkLst>
          <pc:docMk/>
          <pc:sldMk cId="2742422677" sldId="275"/>
        </pc:sldMkLst>
        <pc:spChg chg="add del mod">
          <ac:chgData name="PRANIT GAWADE" userId="d3da06df94edc2d3" providerId="LiveId" clId="{F30CB30F-EEA7-4FE0-9D18-1AB6D49CB8CA}" dt="2024-10-02T14:26:47.462" v="8" actId="47"/>
          <ac:spMkLst>
            <pc:docMk/>
            <pc:sldMk cId="2742422677" sldId="275"/>
            <ac:spMk id="5" creationId="{00000000-0000-0000-0000-000000000000}"/>
          </ac:spMkLst>
        </pc:spChg>
        <pc:spChg chg="add mod">
          <ac:chgData name="PRANIT GAWADE" userId="d3da06df94edc2d3" providerId="LiveId" clId="{F30CB30F-EEA7-4FE0-9D18-1AB6D49CB8CA}" dt="2024-10-02T14:28:06.605" v="27" actId="1076"/>
          <ac:spMkLst>
            <pc:docMk/>
            <pc:sldMk cId="2742422677" sldId="275"/>
            <ac:spMk id="9" creationId="{EF4B4988-90C6-AFBA-0170-11A6CDFFBA83}"/>
          </ac:spMkLst>
        </pc:spChg>
        <pc:picChg chg="add mod">
          <ac:chgData name="PRANIT GAWADE" userId="d3da06df94edc2d3" providerId="LiveId" clId="{F30CB30F-EEA7-4FE0-9D18-1AB6D49CB8CA}" dt="2024-10-02T14:26:19.161" v="5" actId="1076"/>
          <ac:picMkLst>
            <pc:docMk/>
            <pc:sldMk cId="2742422677" sldId="275"/>
            <ac:picMk id="7" creationId="{94DB6FBB-AB57-EDCC-085F-9507C6CB8751}"/>
          </ac:picMkLst>
        </pc:picChg>
      </pc:sldChg>
    </pc:docChg>
  </pc:docChgLst>
</pc:chgInfo>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svg>
</file>

<file path=ppt/media/image35.png>
</file>

<file path=ppt/media/image36.png>
</file>

<file path=ppt/media/image37.svg>
</file>

<file path=ppt/media/image38.png>
</file>

<file path=ppt/media/image39.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F96A1C-609E-4565-A984-D5585AA12487}" type="datetimeFigureOut">
              <a:rPr lang="en-IN" smtClean="0"/>
              <a:t>03-10-2024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641004-D123-4085-89B4-2E6B5FDAE873}" type="slidenum">
              <a:rPr lang="en-IN" smtClean="0"/>
              <a:t>‹#›</a:t>
            </a:fld>
            <a:endParaRPr lang="en-IN"/>
          </a:p>
        </p:txBody>
      </p:sp>
    </p:spTree>
    <p:extLst>
      <p:ext uri="{BB962C8B-B14F-4D97-AF65-F5344CB8AC3E}">
        <p14:creationId xmlns:p14="http://schemas.microsoft.com/office/powerpoint/2010/main" val="4090903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641004-D123-4085-89B4-2E6B5FDAE873}" type="slidenum">
              <a:rPr lang="en-IN" smtClean="0"/>
              <a:t>16</a:t>
            </a:fld>
            <a:endParaRPr lang="en-IN"/>
          </a:p>
        </p:txBody>
      </p:sp>
    </p:spTree>
    <p:extLst>
      <p:ext uri="{BB962C8B-B14F-4D97-AF65-F5344CB8AC3E}">
        <p14:creationId xmlns:p14="http://schemas.microsoft.com/office/powerpoint/2010/main" val="2050057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7.sv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1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8" Type="http://schemas.openxmlformats.org/officeDocument/2006/relationships/image" Target="../media/image25.png"/><Relationship Id="rId13" Type="http://schemas.openxmlformats.org/officeDocument/2006/relationships/image" Target="../media/image30.png"/><Relationship Id="rId3" Type="http://schemas.openxmlformats.org/officeDocument/2006/relationships/image" Target="../media/image20.svg"/><Relationship Id="rId7" Type="http://schemas.openxmlformats.org/officeDocument/2006/relationships/image" Target="../media/image24.png"/><Relationship Id="rId12" Type="http://schemas.openxmlformats.org/officeDocument/2006/relationships/image" Target="../media/image29.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3.png"/><Relationship Id="rId11" Type="http://schemas.openxmlformats.org/officeDocument/2006/relationships/image" Target="../media/image28.png"/><Relationship Id="rId5" Type="http://schemas.openxmlformats.org/officeDocument/2006/relationships/image" Target="../media/image22.svg"/><Relationship Id="rId15" Type="http://schemas.openxmlformats.org/officeDocument/2006/relationships/image" Target="../media/image32.png"/><Relationship Id="rId10" Type="http://schemas.openxmlformats.org/officeDocument/2006/relationships/image" Target="../media/image27.png"/><Relationship Id="rId4" Type="http://schemas.openxmlformats.org/officeDocument/2006/relationships/image" Target="../media/image21.png"/><Relationship Id="rId9" Type="http://schemas.openxmlformats.org/officeDocument/2006/relationships/image" Target="../media/image26.png"/><Relationship Id="rId14" Type="http://schemas.openxmlformats.org/officeDocument/2006/relationships/image" Target="../media/image31.png"/></Relationships>
</file>

<file path=ppt/slides/_rels/slide15.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4.svg"/><Relationship Id="rId5" Type="http://schemas.openxmlformats.org/officeDocument/2006/relationships/image" Target="../media/image33.png"/><Relationship Id="rId4" Type="http://schemas.openxmlformats.org/officeDocument/2006/relationships/image" Target="../media/image22.svg"/></Relationships>
</file>

<file path=ppt/slides/_rels/slide17.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7.xml"/><Relationship Id="rId5" Type="http://schemas.openxmlformats.org/officeDocument/2006/relationships/image" Target="../media/image22.sv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7.xml"/><Relationship Id="rId6" Type="http://schemas.openxmlformats.org/officeDocument/2006/relationships/image" Target="../media/image35.png"/><Relationship Id="rId5" Type="http://schemas.openxmlformats.org/officeDocument/2006/relationships/image" Target="../media/image22.svg"/><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37.svg"/><Relationship Id="rId2" Type="http://schemas.openxmlformats.org/officeDocument/2006/relationships/image" Target="../media/image36.png"/><Relationship Id="rId1" Type="http://schemas.openxmlformats.org/officeDocument/2006/relationships/slideLayout" Target="../slideLayouts/slideLayout7.xml"/><Relationship Id="rId5" Type="http://schemas.openxmlformats.org/officeDocument/2006/relationships/image" Target="../media/image39.svg"/><Relationship Id="rId4" Type="http://schemas.openxmlformats.org/officeDocument/2006/relationships/image" Target="../media/image38.pn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7" Type="http://schemas.openxmlformats.org/officeDocument/2006/relationships/image" Target="../media/image7.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11.sv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5.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8288000" cy="3702138"/>
            <a:chOff x="0" y="0"/>
            <a:chExt cx="24384000" cy="4936184"/>
          </a:xfrm>
        </p:grpSpPr>
        <p:pic>
          <p:nvPicPr>
            <p:cNvPr id="3" name="Picture 3"/>
            <p:cNvPicPr>
              <a:picLocks noChangeAspect="1"/>
            </p:cNvPicPr>
            <p:nvPr/>
          </p:nvPicPr>
          <p:blipFill>
            <a:blip r:embed="rId2"/>
            <a:srcRect t="22210" b="47443"/>
            <a:stretch>
              <a:fillRect/>
            </a:stretch>
          </p:blipFill>
          <p:spPr>
            <a:xfrm>
              <a:off x="0" y="0"/>
              <a:ext cx="24384000" cy="4936184"/>
            </a:xfrm>
            <a:prstGeom prst="rect">
              <a:avLst/>
            </a:prstGeom>
          </p:spPr>
        </p:pic>
      </p:grpSp>
      <p:grpSp>
        <p:nvGrpSpPr>
          <p:cNvPr id="4" name="Group 4"/>
          <p:cNvGrpSpPr/>
          <p:nvPr/>
        </p:nvGrpSpPr>
        <p:grpSpPr>
          <a:xfrm>
            <a:off x="1028700" y="4025988"/>
            <a:ext cx="16230600" cy="5232312"/>
            <a:chOff x="0" y="0"/>
            <a:chExt cx="4274726" cy="1378058"/>
          </a:xfrm>
        </p:grpSpPr>
        <p:sp>
          <p:nvSpPr>
            <p:cNvPr id="5" name="Freeform 5"/>
            <p:cNvSpPr/>
            <p:nvPr/>
          </p:nvSpPr>
          <p:spPr>
            <a:xfrm>
              <a:off x="0" y="0"/>
              <a:ext cx="4274726" cy="1378058"/>
            </a:xfrm>
            <a:custGeom>
              <a:avLst/>
              <a:gdLst/>
              <a:ahLst/>
              <a:cxnLst/>
              <a:rect l="l" t="t" r="r" b="b"/>
              <a:pathLst>
                <a:path w="4274726" h="1378058">
                  <a:moveTo>
                    <a:pt x="0" y="0"/>
                  </a:moveTo>
                  <a:lnTo>
                    <a:pt x="4274726" y="0"/>
                  </a:lnTo>
                  <a:lnTo>
                    <a:pt x="4274726" y="1378058"/>
                  </a:lnTo>
                  <a:lnTo>
                    <a:pt x="0" y="1378058"/>
                  </a:lnTo>
                  <a:close/>
                </a:path>
              </a:pathLst>
            </a:custGeom>
            <a:solidFill>
              <a:srgbClr val="ECECF3"/>
            </a:solidFill>
          </p:spPr>
        </p:sp>
        <p:sp>
          <p:nvSpPr>
            <p:cNvPr id="6" name="TextBox 6"/>
            <p:cNvSpPr txBox="1"/>
            <p:nvPr/>
          </p:nvSpPr>
          <p:spPr>
            <a:xfrm>
              <a:off x="0" y="-47625"/>
              <a:ext cx="4274726" cy="1425683"/>
            </a:xfrm>
            <a:prstGeom prst="rect">
              <a:avLst/>
            </a:prstGeom>
          </p:spPr>
          <p:txBody>
            <a:bodyPr lIns="50800" tIns="50800" rIns="50800" bIns="50800" rtlCol="0" anchor="ctr"/>
            <a:lstStyle/>
            <a:p>
              <a:pPr algn="ctr">
                <a:lnSpc>
                  <a:spcPts val="3012"/>
                </a:lnSpc>
              </a:pPr>
              <a:endParaRPr/>
            </a:p>
          </p:txBody>
        </p:sp>
      </p:grpSp>
      <p:sp>
        <p:nvSpPr>
          <p:cNvPr id="7" name="Freeform 7"/>
          <p:cNvSpPr/>
          <p:nvPr/>
        </p:nvSpPr>
        <p:spPr>
          <a:xfrm>
            <a:off x="5389261" y="4957816"/>
            <a:ext cx="1958895" cy="2332149"/>
          </a:xfrm>
          <a:custGeom>
            <a:avLst/>
            <a:gdLst/>
            <a:ahLst/>
            <a:cxnLst/>
            <a:rect l="l" t="t" r="r" b="b"/>
            <a:pathLst>
              <a:path w="1958895" h="2332149">
                <a:moveTo>
                  <a:pt x="0" y="0"/>
                </a:moveTo>
                <a:lnTo>
                  <a:pt x="1958895" y="0"/>
                </a:lnTo>
                <a:lnTo>
                  <a:pt x="1958895" y="2332148"/>
                </a:lnTo>
                <a:lnTo>
                  <a:pt x="0" y="233214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8189555" y="4961565"/>
            <a:ext cx="5048645" cy="804546"/>
          </a:xfrm>
          <a:prstGeom prst="rect">
            <a:avLst/>
          </a:prstGeom>
        </p:spPr>
        <p:txBody>
          <a:bodyPr lIns="0" tIns="0" rIns="0" bIns="0" rtlCol="0" anchor="t">
            <a:spAutoFit/>
          </a:bodyPr>
          <a:lstStyle/>
          <a:p>
            <a:pPr marL="0" lvl="0" indent="0" algn="l">
              <a:lnSpc>
                <a:spcPts val="6579"/>
              </a:lnSpc>
              <a:spcBef>
                <a:spcPct val="0"/>
              </a:spcBef>
            </a:pPr>
            <a:r>
              <a:rPr lang="en-US" sz="4699">
                <a:solidFill>
                  <a:srgbClr val="2D3880"/>
                </a:solidFill>
                <a:latin typeface="Glacial Indifference Bold"/>
                <a:ea typeface="Glacial Indifference Bold"/>
                <a:cs typeface="Glacial Indifference Bold"/>
                <a:sym typeface="Glacial Indifference Bold"/>
              </a:rPr>
              <a:t>Emirates Airline</a:t>
            </a:r>
          </a:p>
        </p:txBody>
      </p:sp>
      <p:sp>
        <p:nvSpPr>
          <p:cNvPr id="9" name="TextBox 9"/>
          <p:cNvSpPr txBox="1"/>
          <p:nvPr/>
        </p:nvSpPr>
        <p:spPr>
          <a:xfrm>
            <a:off x="3164256" y="7066180"/>
            <a:ext cx="11959488" cy="887094"/>
          </a:xfrm>
          <a:prstGeom prst="rect">
            <a:avLst/>
          </a:prstGeom>
        </p:spPr>
        <p:txBody>
          <a:bodyPr lIns="0" tIns="0" rIns="0" bIns="0" rtlCol="0" anchor="t">
            <a:spAutoFit/>
          </a:bodyPr>
          <a:lstStyle/>
          <a:p>
            <a:pPr marL="0" lvl="0" indent="0" algn="ctr">
              <a:lnSpc>
                <a:spcPts val="7280"/>
              </a:lnSpc>
              <a:spcBef>
                <a:spcPct val="0"/>
              </a:spcBef>
            </a:pPr>
            <a:r>
              <a:rPr lang="en-US" sz="5200">
                <a:solidFill>
                  <a:srgbClr val="2D3880"/>
                </a:solidFill>
                <a:latin typeface="Cormorant Garamond Bold Italics"/>
                <a:ea typeface="Cormorant Garamond Bold Italics"/>
                <a:cs typeface="Cormorant Garamond Bold Italics"/>
                <a:sym typeface="Cormorant Garamond Bold Italics"/>
              </a:rPr>
              <a:t>Hello!</a:t>
            </a:r>
          </a:p>
        </p:txBody>
      </p:sp>
      <p:sp>
        <p:nvSpPr>
          <p:cNvPr id="10" name="TextBox 10"/>
          <p:cNvSpPr txBox="1"/>
          <p:nvPr/>
        </p:nvSpPr>
        <p:spPr>
          <a:xfrm>
            <a:off x="3164256" y="8150544"/>
            <a:ext cx="11959488" cy="485775"/>
          </a:xfrm>
          <a:prstGeom prst="rect">
            <a:avLst/>
          </a:prstGeom>
        </p:spPr>
        <p:txBody>
          <a:bodyPr lIns="0" tIns="0" rIns="0" bIns="0" rtlCol="0" anchor="t">
            <a:spAutoFit/>
          </a:bodyPr>
          <a:lstStyle/>
          <a:p>
            <a:pPr marL="0" lvl="0" indent="0" algn="ctr">
              <a:lnSpc>
                <a:spcPts val="4079"/>
              </a:lnSpc>
            </a:pPr>
            <a:r>
              <a:rPr lang="en-US" sz="2400">
                <a:solidFill>
                  <a:srgbClr val="2D3880"/>
                </a:solidFill>
                <a:latin typeface="Glacial Indifference"/>
                <a:ea typeface="Glacial Indifference"/>
                <a:cs typeface="Glacial Indifference"/>
                <a:sym typeface="Glacial Indifference"/>
              </a:rPr>
              <a:t>Warm greetings to all present. As we gather here today, I am excited to shre my Analysis .</a:t>
            </a:r>
          </a:p>
        </p:txBody>
      </p:sp>
      <p:sp>
        <p:nvSpPr>
          <p:cNvPr id="11" name="TextBox 11"/>
          <p:cNvSpPr txBox="1"/>
          <p:nvPr/>
        </p:nvSpPr>
        <p:spPr>
          <a:xfrm>
            <a:off x="8189555" y="5828615"/>
            <a:ext cx="5356486" cy="523875"/>
          </a:xfrm>
          <a:prstGeom prst="rect">
            <a:avLst/>
          </a:prstGeom>
        </p:spPr>
        <p:txBody>
          <a:bodyPr lIns="0" tIns="0" rIns="0" bIns="0" rtlCol="0" anchor="t">
            <a:spAutoFit/>
          </a:bodyPr>
          <a:lstStyle/>
          <a:p>
            <a:pPr marL="0" lvl="0" indent="0" algn="l">
              <a:lnSpc>
                <a:spcPts val="4200"/>
              </a:lnSpc>
              <a:spcBef>
                <a:spcPct val="0"/>
              </a:spcBef>
            </a:pPr>
            <a:r>
              <a:rPr lang="en-US" sz="3000">
                <a:solidFill>
                  <a:srgbClr val="2D3880"/>
                </a:solidFill>
                <a:latin typeface="Glacial Indifference"/>
                <a:ea typeface="Glacial Indifference"/>
                <a:cs typeface="Glacial Indifference"/>
                <a:sym typeface="Glacial Indifference"/>
              </a:rPr>
              <a:t>Passenger Satisfaction Review</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7182390"/>
            <a:ext cx="7328478" cy="31046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5671968" y="1370874"/>
            <a:ext cx="7955327"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Passenger Overview</a:t>
            </a:r>
          </a:p>
        </p:txBody>
      </p:sp>
      <p:sp>
        <p:nvSpPr>
          <p:cNvPr id="4" name="TextBox 4"/>
          <p:cNvSpPr txBox="1"/>
          <p:nvPr/>
        </p:nvSpPr>
        <p:spPr>
          <a:xfrm>
            <a:off x="5270849" y="3748865"/>
            <a:ext cx="11630748" cy="3620649"/>
          </a:xfrm>
          <a:prstGeom prst="rect">
            <a:avLst/>
          </a:prstGeom>
        </p:spPr>
        <p:txBody>
          <a:bodyPr lIns="0" tIns="0" rIns="0" bIns="0" rtlCol="0" anchor="t">
            <a:spAutoFit/>
          </a:bodyPr>
          <a:lstStyle/>
          <a:p>
            <a:pPr marL="740948" lvl="1" indent="-370474" algn="l">
              <a:lnSpc>
                <a:spcPts val="5834"/>
              </a:lnSpc>
              <a:buFont typeface="Arial"/>
              <a:buChar char="•"/>
            </a:pPr>
            <a:r>
              <a:rPr lang="en-US" sz="3431">
                <a:solidFill>
                  <a:srgbClr val="2D3880"/>
                </a:solidFill>
                <a:latin typeface="Glacial Indifference"/>
                <a:ea typeface="Glacial Indifference"/>
                <a:cs typeface="Glacial Indifference"/>
                <a:sym typeface="Glacial Indifference"/>
              </a:rPr>
              <a:t>Total Passengers 130 K</a:t>
            </a:r>
          </a:p>
          <a:p>
            <a:pPr marL="740948" lvl="1" indent="-370474" algn="l">
              <a:lnSpc>
                <a:spcPts val="5834"/>
              </a:lnSpc>
              <a:buFont typeface="Arial"/>
              <a:buChar char="•"/>
            </a:pPr>
            <a:r>
              <a:rPr lang="en-US" sz="3431">
                <a:solidFill>
                  <a:srgbClr val="2D3880"/>
                </a:solidFill>
                <a:latin typeface="Glacial Indifference"/>
                <a:ea typeface="Glacial Indifference"/>
                <a:cs typeface="Glacial Indifference"/>
                <a:sym typeface="Glacial Indifference"/>
              </a:rPr>
              <a:t>Male Passengers 64 K</a:t>
            </a:r>
          </a:p>
          <a:p>
            <a:pPr marL="740948" lvl="1" indent="-370474" algn="l">
              <a:lnSpc>
                <a:spcPts val="5834"/>
              </a:lnSpc>
              <a:buFont typeface="Arial"/>
              <a:buChar char="•"/>
            </a:pPr>
            <a:r>
              <a:rPr lang="en-US" sz="3431">
                <a:solidFill>
                  <a:srgbClr val="2D3880"/>
                </a:solidFill>
                <a:latin typeface="Glacial Indifference"/>
                <a:ea typeface="Glacial Indifference"/>
                <a:cs typeface="Glacial Indifference"/>
                <a:sym typeface="Glacial Indifference"/>
              </a:rPr>
              <a:t>Female Passengers 66 K</a:t>
            </a:r>
          </a:p>
          <a:p>
            <a:pPr marL="740948" lvl="1" indent="-370474" algn="l">
              <a:lnSpc>
                <a:spcPts val="5834"/>
              </a:lnSpc>
              <a:buFont typeface="Arial"/>
              <a:buChar char="•"/>
            </a:pPr>
            <a:r>
              <a:rPr lang="en-US" sz="3431">
                <a:solidFill>
                  <a:srgbClr val="2D3880"/>
                </a:solidFill>
                <a:latin typeface="Glacial Indifference"/>
                <a:ea typeface="Glacial Indifference"/>
                <a:cs typeface="Glacial Indifference"/>
                <a:sym typeface="Glacial Indifference"/>
              </a:rPr>
              <a:t>Satisfied Passengers 56 K</a:t>
            </a:r>
          </a:p>
          <a:p>
            <a:pPr marL="740948" lvl="1" indent="-370474" algn="l">
              <a:lnSpc>
                <a:spcPts val="5834"/>
              </a:lnSpc>
              <a:buFont typeface="Arial"/>
              <a:buChar char="•"/>
            </a:pPr>
            <a:r>
              <a:rPr lang="en-US" sz="3431">
                <a:solidFill>
                  <a:srgbClr val="2D3880"/>
                </a:solidFill>
                <a:latin typeface="Glacial Indifference"/>
                <a:ea typeface="Glacial Indifference"/>
                <a:cs typeface="Glacial Indifference"/>
                <a:sym typeface="Glacial Indifference"/>
              </a:rPr>
              <a:t>Neutral or Dissatisfied Passengers 73 K</a:t>
            </a:r>
          </a:p>
        </p:txBody>
      </p:sp>
      <p:sp>
        <p:nvSpPr>
          <p:cNvPr id="5" name="Freeform 5"/>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7824361"/>
            <a:ext cx="3128063" cy="2462639"/>
          </a:xfrm>
          <a:custGeom>
            <a:avLst/>
            <a:gdLst/>
            <a:ahLst/>
            <a:cxnLst/>
            <a:rect l="l" t="t" r="r" b="b"/>
            <a:pathLst>
              <a:path w="3128063" h="2462639">
                <a:moveTo>
                  <a:pt x="0" y="2462639"/>
                </a:moveTo>
                <a:lnTo>
                  <a:pt x="3128063" y="2462639"/>
                </a:lnTo>
                <a:lnTo>
                  <a:pt x="3128063" y="0"/>
                </a:lnTo>
                <a:lnTo>
                  <a:pt x="0" y="0"/>
                </a:lnTo>
                <a:lnTo>
                  <a:pt x="0" y="2462639"/>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9349227" y="2471073"/>
            <a:ext cx="8372868" cy="7530287"/>
          </a:xfrm>
          <a:custGeom>
            <a:avLst/>
            <a:gdLst/>
            <a:ahLst/>
            <a:cxnLst/>
            <a:rect l="l" t="t" r="r" b="b"/>
            <a:pathLst>
              <a:path w="8372868" h="7530287">
                <a:moveTo>
                  <a:pt x="0" y="0"/>
                </a:moveTo>
                <a:lnTo>
                  <a:pt x="8372869" y="0"/>
                </a:lnTo>
                <a:lnTo>
                  <a:pt x="8372869" y="7530287"/>
                </a:lnTo>
                <a:lnTo>
                  <a:pt x="0" y="7530287"/>
                </a:lnTo>
                <a:lnTo>
                  <a:pt x="0" y="0"/>
                </a:lnTo>
                <a:close/>
              </a:path>
            </a:pathLst>
          </a:custGeom>
          <a:blipFill>
            <a:blip r:embed="rId6"/>
            <a:stretch>
              <a:fillRect l="-15009" r="-15009" b="-9504"/>
            </a:stretch>
          </a:blipFill>
        </p:spPr>
      </p:sp>
      <p:sp>
        <p:nvSpPr>
          <p:cNvPr id="5" name="TextBox 5"/>
          <p:cNvSpPr txBox="1"/>
          <p:nvPr/>
        </p:nvSpPr>
        <p:spPr>
          <a:xfrm>
            <a:off x="4675610" y="1394996"/>
            <a:ext cx="9804820" cy="796290"/>
          </a:xfrm>
          <a:prstGeom prst="rect">
            <a:avLst/>
          </a:prstGeom>
        </p:spPr>
        <p:txBody>
          <a:bodyPr lIns="0" tIns="0" rIns="0" bIns="0" rtlCol="0" anchor="t">
            <a:spAutoFit/>
          </a:bodyPr>
          <a:lstStyle/>
          <a:p>
            <a:pPr marL="0" lvl="0" indent="0" algn="l">
              <a:lnSpc>
                <a:spcPts val="6375"/>
              </a:lnSpc>
            </a:pPr>
            <a:r>
              <a:rPr lang="en-US" sz="5100">
                <a:solidFill>
                  <a:srgbClr val="2D3880"/>
                </a:solidFill>
                <a:latin typeface="Cormorant Garamond Bold Italics"/>
                <a:ea typeface="Cormorant Garamond Bold Italics"/>
                <a:cs typeface="Cormorant Garamond Bold Italics"/>
                <a:sym typeface="Cormorant Garamond Bold Italics"/>
              </a:rPr>
              <a:t>Distribution of passengers by class </a:t>
            </a:r>
          </a:p>
        </p:txBody>
      </p:sp>
      <p:sp>
        <p:nvSpPr>
          <p:cNvPr id="6" name="TextBox 6"/>
          <p:cNvSpPr txBox="1"/>
          <p:nvPr/>
        </p:nvSpPr>
        <p:spPr>
          <a:xfrm>
            <a:off x="3056354" y="3733811"/>
            <a:ext cx="6779234" cy="1704976"/>
          </a:xfrm>
          <a:prstGeom prst="rect">
            <a:avLst/>
          </a:prstGeom>
        </p:spPr>
        <p:txBody>
          <a:bodyPr lIns="0" tIns="0" rIns="0" bIns="0" rtlCol="0" anchor="t">
            <a:spAutoFit/>
          </a:bodyPr>
          <a:lstStyle/>
          <a:p>
            <a:pPr algn="l">
              <a:lnSpc>
                <a:spcPts val="4589"/>
              </a:lnSpc>
            </a:pPr>
            <a:r>
              <a:rPr lang="en-US" sz="2699">
                <a:solidFill>
                  <a:srgbClr val="2D3880"/>
                </a:solidFill>
                <a:latin typeface="Glacial Indifference Bold"/>
                <a:ea typeface="Glacial Indifference Bold"/>
                <a:cs typeface="Glacial Indifference Bold"/>
                <a:sym typeface="Glacial Indifference Bold"/>
              </a:rPr>
              <a:t>How are passengers distributed across different classes ?</a:t>
            </a:r>
          </a:p>
          <a:p>
            <a:pPr marL="0" lvl="0" indent="0" algn="l">
              <a:lnSpc>
                <a:spcPts val="4589"/>
              </a:lnSpc>
            </a:pPr>
            <a:endParaRPr lang="en-US" sz="2699">
              <a:solidFill>
                <a:srgbClr val="2D3880"/>
              </a:solidFill>
              <a:latin typeface="Glacial Indifference Bold"/>
              <a:ea typeface="Glacial Indifference Bold"/>
              <a:cs typeface="Glacial Indifference Bold"/>
              <a:sym typeface="Glacial Indifference Bold"/>
            </a:endParaRPr>
          </a:p>
        </p:txBody>
      </p:sp>
      <p:sp>
        <p:nvSpPr>
          <p:cNvPr id="7" name="TextBox 7"/>
          <p:cNvSpPr txBox="1"/>
          <p:nvPr/>
        </p:nvSpPr>
        <p:spPr>
          <a:xfrm>
            <a:off x="2798786" y="5759783"/>
            <a:ext cx="7294371" cy="2730500"/>
          </a:xfrm>
          <a:prstGeom prst="rect">
            <a:avLst/>
          </a:prstGeom>
        </p:spPr>
        <p:txBody>
          <a:bodyPr lIns="0" tIns="0" rIns="0" bIns="0" rtlCol="0" anchor="t">
            <a:spAutoFit/>
          </a:bodyPr>
          <a:lstStyle/>
          <a:p>
            <a:pPr marL="561339" lvl="1" indent="-280669" algn="l">
              <a:lnSpc>
                <a:spcPts val="4419"/>
              </a:lnSpc>
              <a:buFont typeface="Arial"/>
              <a:buChar char="•"/>
            </a:pPr>
            <a:r>
              <a:rPr lang="en-US" sz="2599">
                <a:solidFill>
                  <a:srgbClr val="2D3880"/>
                </a:solidFill>
                <a:latin typeface="Glacial Indifference"/>
                <a:ea typeface="Glacial Indifference"/>
                <a:cs typeface="Glacial Indifference"/>
                <a:sym typeface="Glacial Indifference"/>
              </a:rPr>
              <a:t>Business Class 62K Passengers.</a:t>
            </a:r>
          </a:p>
          <a:p>
            <a:pPr algn="l">
              <a:lnSpc>
                <a:spcPts val="4419"/>
              </a:lnSpc>
            </a:pPr>
            <a:endParaRPr lang="en-US" sz="2599">
              <a:solidFill>
                <a:srgbClr val="2D3880"/>
              </a:solidFill>
              <a:latin typeface="Glacial Indifference"/>
              <a:ea typeface="Glacial Indifference"/>
              <a:cs typeface="Glacial Indifference"/>
              <a:sym typeface="Glacial Indifference"/>
            </a:endParaRPr>
          </a:p>
          <a:p>
            <a:pPr marL="561339" lvl="1" indent="-280669" algn="l">
              <a:lnSpc>
                <a:spcPts val="4419"/>
              </a:lnSpc>
              <a:buFont typeface="Arial"/>
              <a:buChar char="•"/>
            </a:pPr>
            <a:r>
              <a:rPr lang="en-US" sz="2599">
                <a:solidFill>
                  <a:srgbClr val="2D3880"/>
                </a:solidFill>
                <a:latin typeface="Glacial Indifference"/>
                <a:ea typeface="Glacial Indifference"/>
                <a:cs typeface="Glacial Indifference"/>
                <a:sym typeface="Glacial Indifference"/>
              </a:rPr>
              <a:t>Economy Plus Class 9K Passenegrs.</a:t>
            </a:r>
          </a:p>
          <a:p>
            <a:pPr algn="l">
              <a:lnSpc>
                <a:spcPts val="4419"/>
              </a:lnSpc>
            </a:pPr>
            <a:endParaRPr lang="en-US" sz="2599">
              <a:solidFill>
                <a:srgbClr val="2D3880"/>
              </a:solidFill>
              <a:latin typeface="Glacial Indifference"/>
              <a:ea typeface="Glacial Indifference"/>
              <a:cs typeface="Glacial Indifference"/>
              <a:sym typeface="Glacial Indifference"/>
            </a:endParaRPr>
          </a:p>
          <a:p>
            <a:pPr marL="561339" lvl="1" indent="-280669" algn="l">
              <a:lnSpc>
                <a:spcPts val="4419"/>
              </a:lnSpc>
              <a:buFont typeface="Arial"/>
              <a:buChar char="•"/>
            </a:pPr>
            <a:r>
              <a:rPr lang="en-US" sz="2599">
                <a:solidFill>
                  <a:srgbClr val="2D3880"/>
                </a:solidFill>
                <a:latin typeface="Glacial Indifference"/>
                <a:ea typeface="Glacial Indifference"/>
                <a:cs typeface="Glacial Indifference"/>
                <a:sym typeface="Glacial Indifference"/>
              </a:rPr>
              <a:t>Economy Class 58K Passengers.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121859" y="3831300"/>
            <a:ext cx="11064547" cy="5427000"/>
          </a:xfrm>
          <a:custGeom>
            <a:avLst/>
            <a:gdLst/>
            <a:ahLst/>
            <a:cxnLst/>
            <a:rect l="l" t="t" r="r" b="b"/>
            <a:pathLst>
              <a:path w="11064547" h="5427000">
                <a:moveTo>
                  <a:pt x="0" y="0"/>
                </a:moveTo>
                <a:lnTo>
                  <a:pt x="11064547" y="0"/>
                </a:lnTo>
                <a:lnTo>
                  <a:pt x="11064547" y="5427000"/>
                </a:lnTo>
                <a:lnTo>
                  <a:pt x="0" y="5427000"/>
                </a:lnTo>
                <a:lnTo>
                  <a:pt x="0" y="0"/>
                </a:lnTo>
                <a:close/>
              </a:path>
            </a:pathLst>
          </a:custGeom>
          <a:blipFill>
            <a:blip r:embed="rId2"/>
            <a:stretch>
              <a:fillRect l="-7800" t="-1103" b="-29672"/>
            </a:stretch>
          </a:blipFill>
        </p:spPr>
      </p:sp>
      <p:sp>
        <p:nvSpPr>
          <p:cNvPr id="3" name="TextBox 3"/>
          <p:cNvSpPr txBox="1"/>
          <p:nvPr/>
        </p:nvSpPr>
        <p:spPr>
          <a:xfrm>
            <a:off x="2687695" y="2697252"/>
            <a:ext cx="13498711" cy="464817"/>
          </a:xfrm>
          <a:prstGeom prst="rect">
            <a:avLst/>
          </a:prstGeom>
        </p:spPr>
        <p:txBody>
          <a:bodyPr lIns="0" tIns="0" rIns="0" bIns="0" rtlCol="0" anchor="t">
            <a:spAutoFit/>
          </a:bodyPr>
          <a:lstStyle/>
          <a:p>
            <a:pPr marL="0" lvl="0" indent="0" algn="ctr">
              <a:lnSpc>
                <a:spcPts val="3780"/>
              </a:lnSpc>
              <a:spcBef>
                <a:spcPct val="0"/>
              </a:spcBef>
            </a:pPr>
            <a:r>
              <a:rPr lang="en-US" sz="2700">
                <a:solidFill>
                  <a:srgbClr val="2D3880"/>
                </a:solidFill>
                <a:latin typeface="Glacial Indifference Bold"/>
                <a:ea typeface="Glacial Indifference Bold"/>
                <a:cs typeface="Glacial Indifference Bold"/>
                <a:sym typeface="Glacial Indifference Bold"/>
              </a:rPr>
              <a:t>Which age groups show the highest levels of satisfaction with airline services ?</a:t>
            </a:r>
          </a:p>
        </p:txBody>
      </p:sp>
      <p:sp>
        <p:nvSpPr>
          <p:cNvPr id="4" name="TextBox 4"/>
          <p:cNvSpPr txBox="1"/>
          <p:nvPr/>
        </p:nvSpPr>
        <p:spPr>
          <a:xfrm>
            <a:off x="6150705" y="912371"/>
            <a:ext cx="9804820" cy="1605915"/>
          </a:xfrm>
          <a:prstGeom prst="rect">
            <a:avLst/>
          </a:prstGeom>
        </p:spPr>
        <p:txBody>
          <a:bodyPr lIns="0" tIns="0" rIns="0" bIns="0" rtlCol="0" anchor="t">
            <a:spAutoFit/>
          </a:bodyPr>
          <a:lstStyle/>
          <a:p>
            <a:pPr algn="l">
              <a:lnSpc>
                <a:spcPts val="6375"/>
              </a:lnSpc>
            </a:pPr>
            <a:r>
              <a:rPr lang="en-US" sz="5100">
                <a:solidFill>
                  <a:srgbClr val="2D3880"/>
                </a:solidFill>
                <a:latin typeface="Cormorant Garamond Bold Italics"/>
                <a:ea typeface="Cormorant Garamond Bold Italics"/>
                <a:cs typeface="Cormorant Garamond Bold Italics"/>
                <a:sym typeface="Cormorant Garamond Bold Italics"/>
              </a:rPr>
              <a:t>Age Group Wise Satisfaction</a:t>
            </a:r>
          </a:p>
          <a:p>
            <a:pPr marL="0" lvl="0" indent="0" algn="l">
              <a:lnSpc>
                <a:spcPts val="6375"/>
              </a:lnSpc>
            </a:pPr>
            <a:endParaRPr lang="en-US" sz="5100">
              <a:solidFill>
                <a:srgbClr val="2D3880"/>
              </a:solidFill>
              <a:latin typeface="Cormorant Garamond Bold Italics"/>
              <a:ea typeface="Cormorant Garamond Bold Italics"/>
              <a:cs typeface="Cormorant Garamond Bold Italics"/>
              <a:sym typeface="Cormorant Garamond Bold Italics"/>
            </a:endParaRPr>
          </a:p>
        </p:txBody>
      </p:sp>
      <p:sp>
        <p:nvSpPr>
          <p:cNvPr id="5" name="TextBox 5"/>
          <p:cNvSpPr txBox="1"/>
          <p:nvPr/>
        </p:nvSpPr>
        <p:spPr>
          <a:xfrm>
            <a:off x="3176328" y="4710748"/>
            <a:ext cx="1945531" cy="432752"/>
          </a:xfrm>
          <a:prstGeom prst="rect">
            <a:avLst/>
          </a:prstGeom>
        </p:spPr>
        <p:txBody>
          <a:bodyPr lIns="0" tIns="0" rIns="0" bIns="0" rtlCol="0" anchor="t">
            <a:spAutoFit/>
          </a:bodyPr>
          <a:lstStyle/>
          <a:p>
            <a:pPr algn="l">
              <a:lnSpc>
                <a:spcPts val="3477"/>
              </a:lnSpc>
            </a:pPr>
            <a:r>
              <a:rPr lang="en-US" sz="2675">
                <a:solidFill>
                  <a:srgbClr val="000000"/>
                </a:solidFill>
                <a:latin typeface="Glacial Indifference"/>
                <a:ea typeface="Glacial Indifference"/>
                <a:cs typeface="Glacial Indifference"/>
                <a:sym typeface="Glacial Indifference"/>
              </a:rPr>
              <a:t>FEMALE</a:t>
            </a:r>
          </a:p>
        </p:txBody>
      </p:sp>
      <p:sp>
        <p:nvSpPr>
          <p:cNvPr id="6" name="TextBox 6"/>
          <p:cNvSpPr txBox="1"/>
          <p:nvPr/>
        </p:nvSpPr>
        <p:spPr>
          <a:xfrm>
            <a:off x="3176328" y="8293069"/>
            <a:ext cx="1945531" cy="432752"/>
          </a:xfrm>
          <a:prstGeom prst="rect">
            <a:avLst/>
          </a:prstGeom>
        </p:spPr>
        <p:txBody>
          <a:bodyPr lIns="0" tIns="0" rIns="0" bIns="0" rtlCol="0" anchor="t">
            <a:spAutoFit/>
          </a:bodyPr>
          <a:lstStyle/>
          <a:p>
            <a:pPr algn="l">
              <a:lnSpc>
                <a:spcPts val="3477"/>
              </a:lnSpc>
            </a:pPr>
            <a:r>
              <a:rPr lang="en-US" sz="2675">
                <a:solidFill>
                  <a:srgbClr val="000000"/>
                </a:solidFill>
                <a:latin typeface="Glacial Indifference"/>
                <a:ea typeface="Glacial Indifference"/>
                <a:cs typeface="Glacial Indifference"/>
                <a:sym typeface="Glacial Indifference"/>
              </a:rPr>
              <a:t>MALE</a:t>
            </a:r>
          </a:p>
        </p:txBody>
      </p:sp>
      <p:sp>
        <p:nvSpPr>
          <p:cNvPr id="7" name="Freeform 7"/>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5887255" y="9667875"/>
            <a:ext cx="842434" cy="388937"/>
          </a:xfrm>
          <a:prstGeom prst="rect">
            <a:avLst/>
          </a:prstGeom>
        </p:spPr>
        <p:txBody>
          <a:bodyPr lIns="0" tIns="0" rIns="0" bIns="0" rtlCol="0" anchor="t">
            <a:spAutoFit/>
          </a:bodyPr>
          <a:lstStyle/>
          <a:p>
            <a:pPr algn="l">
              <a:lnSpc>
                <a:spcPts val="3087"/>
              </a:lnSpc>
            </a:pPr>
            <a:r>
              <a:rPr lang="en-US" sz="2375">
                <a:solidFill>
                  <a:srgbClr val="000000"/>
                </a:solidFill>
                <a:latin typeface="Glacial Indifference"/>
                <a:ea typeface="Glacial Indifference"/>
                <a:cs typeface="Glacial Indifference"/>
                <a:sym typeface="Glacial Indifference"/>
              </a:rPr>
              <a:t>&gt;25</a:t>
            </a:r>
          </a:p>
        </p:txBody>
      </p:sp>
      <p:sp>
        <p:nvSpPr>
          <p:cNvPr id="9" name="TextBox 9"/>
          <p:cNvSpPr txBox="1"/>
          <p:nvPr/>
        </p:nvSpPr>
        <p:spPr>
          <a:xfrm>
            <a:off x="8139389" y="9696450"/>
            <a:ext cx="1004611" cy="388937"/>
          </a:xfrm>
          <a:prstGeom prst="rect">
            <a:avLst/>
          </a:prstGeom>
        </p:spPr>
        <p:txBody>
          <a:bodyPr lIns="0" tIns="0" rIns="0" bIns="0" rtlCol="0" anchor="t">
            <a:spAutoFit/>
          </a:bodyPr>
          <a:lstStyle/>
          <a:p>
            <a:pPr algn="l">
              <a:lnSpc>
                <a:spcPts val="3087"/>
              </a:lnSpc>
            </a:pPr>
            <a:r>
              <a:rPr lang="en-US" sz="2375">
                <a:solidFill>
                  <a:srgbClr val="000000"/>
                </a:solidFill>
                <a:latin typeface="Glacial Indifference"/>
                <a:ea typeface="Glacial Indifference"/>
                <a:cs typeface="Glacial Indifference"/>
                <a:sym typeface="Glacial Indifference"/>
              </a:rPr>
              <a:t>25-34</a:t>
            </a:r>
          </a:p>
        </p:txBody>
      </p:sp>
      <p:sp>
        <p:nvSpPr>
          <p:cNvPr id="10" name="TextBox 10"/>
          <p:cNvSpPr txBox="1"/>
          <p:nvPr/>
        </p:nvSpPr>
        <p:spPr>
          <a:xfrm>
            <a:off x="10368999" y="9696450"/>
            <a:ext cx="1004611" cy="388937"/>
          </a:xfrm>
          <a:prstGeom prst="rect">
            <a:avLst/>
          </a:prstGeom>
        </p:spPr>
        <p:txBody>
          <a:bodyPr lIns="0" tIns="0" rIns="0" bIns="0" rtlCol="0" anchor="t">
            <a:spAutoFit/>
          </a:bodyPr>
          <a:lstStyle/>
          <a:p>
            <a:pPr algn="l">
              <a:lnSpc>
                <a:spcPts val="3087"/>
              </a:lnSpc>
            </a:pPr>
            <a:r>
              <a:rPr lang="en-US" sz="2375">
                <a:solidFill>
                  <a:srgbClr val="000000"/>
                </a:solidFill>
                <a:latin typeface="Glacial Indifference"/>
                <a:ea typeface="Glacial Indifference"/>
                <a:cs typeface="Glacial Indifference"/>
                <a:sym typeface="Glacial Indifference"/>
              </a:rPr>
              <a:t>35-44</a:t>
            </a:r>
          </a:p>
        </p:txBody>
      </p:sp>
      <p:sp>
        <p:nvSpPr>
          <p:cNvPr id="11" name="TextBox 11"/>
          <p:cNvSpPr txBox="1"/>
          <p:nvPr/>
        </p:nvSpPr>
        <p:spPr>
          <a:xfrm>
            <a:off x="12602335" y="9696450"/>
            <a:ext cx="1004611" cy="388937"/>
          </a:xfrm>
          <a:prstGeom prst="rect">
            <a:avLst/>
          </a:prstGeom>
        </p:spPr>
        <p:txBody>
          <a:bodyPr lIns="0" tIns="0" rIns="0" bIns="0" rtlCol="0" anchor="t">
            <a:spAutoFit/>
          </a:bodyPr>
          <a:lstStyle/>
          <a:p>
            <a:pPr algn="l">
              <a:lnSpc>
                <a:spcPts val="3087"/>
              </a:lnSpc>
            </a:pPr>
            <a:r>
              <a:rPr lang="en-US" sz="2375">
                <a:solidFill>
                  <a:srgbClr val="000000"/>
                </a:solidFill>
                <a:latin typeface="Glacial Indifference"/>
                <a:ea typeface="Glacial Indifference"/>
                <a:cs typeface="Glacial Indifference"/>
                <a:sym typeface="Glacial Indifference"/>
              </a:rPr>
              <a:t>45-54</a:t>
            </a:r>
          </a:p>
        </p:txBody>
      </p:sp>
      <p:sp>
        <p:nvSpPr>
          <p:cNvPr id="12" name="TextBox 12"/>
          <p:cNvSpPr txBox="1"/>
          <p:nvPr/>
        </p:nvSpPr>
        <p:spPr>
          <a:xfrm>
            <a:off x="15181795" y="9696450"/>
            <a:ext cx="773731" cy="388937"/>
          </a:xfrm>
          <a:prstGeom prst="rect">
            <a:avLst/>
          </a:prstGeom>
        </p:spPr>
        <p:txBody>
          <a:bodyPr lIns="0" tIns="0" rIns="0" bIns="0" rtlCol="0" anchor="t">
            <a:spAutoFit/>
          </a:bodyPr>
          <a:lstStyle/>
          <a:p>
            <a:pPr algn="l">
              <a:lnSpc>
                <a:spcPts val="3087"/>
              </a:lnSpc>
            </a:pPr>
            <a:r>
              <a:rPr lang="en-US" sz="2375">
                <a:solidFill>
                  <a:srgbClr val="000000"/>
                </a:solidFill>
                <a:latin typeface="Glacial Indifference"/>
                <a:ea typeface="Glacial Indifference"/>
                <a:cs typeface="Glacial Indifference"/>
                <a:sym typeface="Glacial Indifference"/>
              </a:rPr>
              <a:t>55+</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3534691" y="3431567"/>
            <a:ext cx="12986804" cy="6855433"/>
          </a:xfrm>
          <a:custGeom>
            <a:avLst/>
            <a:gdLst/>
            <a:ahLst/>
            <a:cxnLst/>
            <a:rect l="l" t="t" r="r" b="b"/>
            <a:pathLst>
              <a:path w="12986804" h="6855433">
                <a:moveTo>
                  <a:pt x="0" y="0"/>
                </a:moveTo>
                <a:lnTo>
                  <a:pt x="12986804" y="0"/>
                </a:lnTo>
                <a:lnTo>
                  <a:pt x="12986804" y="6855433"/>
                </a:lnTo>
                <a:lnTo>
                  <a:pt x="0" y="6855433"/>
                </a:lnTo>
                <a:lnTo>
                  <a:pt x="0" y="0"/>
                </a:lnTo>
                <a:close/>
              </a:path>
            </a:pathLst>
          </a:custGeom>
          <a:blipFill>
            <a:blip r:embed="rId4"/>
            <a:stretch>
              <a:fillRect l="-7501" t="-10" b="-1661"/>
            </a:stretch>
          </a:blipFill>
        </p:spPr>
      </p:sp>
      <p:sp>
        <p:nvSpPr>
          <p:cNvPr id="4" name="TextBox 4"/>
          <p:cNvSpPr txBox="1"/>
          <p:nvPr/>
        </p:nvSpPr>
        <p:spPr>
          <a:xfrm>
            <a:off x="5395994" y="881788"/>
            <a:ext cx="9804820" cy="1605915"/>
          </a:xfrm>
          <a:prstGeom prst="rect">
            <a:avLst/>
          </a:prstGeom>
        </p:spPr>
        <p:txBody>
          <a:bodyPr lIns="0" tIns="0" rIns="0" bIns="0" rtlCol="0" anchor="t">
            <a:spAutoFit/>
          </a:bodyPr>
          <a:lstStyle/>
          <a:p>
            <a:pPr algn="l">
              <a:lnSpc>
                <a:spcPts val="6375"/>
              </a:lnSpc>
            </a:pPr>
            <a:r>
              <a:rPr lang="en-US" sz="5100">
                <a:solidFill>
                  <a:srgbClr val="2D3880"/>
                </a:solidFill>
                <a:latin typeface="Cormorant Garamond Bold Italics"/>
                <a:ea typeface="Cormorant Garamond Bold Italics"/>
                <a:cs typeface="Cormorant Garamond Bold Italics"/>
                <a:sym typeface="Cormorant Garamond Bold Italics"/>
              </a:rPr>
              <a:t>Passenger Satisfaction by Class and Type</a:t>
            </a:r>
          </a:p>
          <a:p>
            <a:pPr marL="0" lvl="0" indent="0" algn="l">
              <a:lnSpc>
                <a:spcPts val="6375"/>
              </a:lnSpc>
            </a:pPr>
            <a:endParaRPr lang="en-US" sz="5100">
              <a:solidFill>
                <a:srgbClr val="2D3880"/>
              </a:solidFill>
              <a:latin typeface="Cormorant Garamond Bold Italics"/>
              <a:ea typeface="Cormorant Garamond Bold Italics"/>
              <a:cs typeface="Cormorant Garamond Bold Italics"/>
              <a:sym typeface="Cormorant Garamond Bold Italics"/>
            </a:endParaRPr>
          </a:p>
        </p:txBody>
      </p:sp>
      <p:sp>
        <p:nvSpPr>
          <p:cNvPr id="5" name="TextBox 5"/>
          <p:cNvSpPr txBox="1"/>
          <p:nvPr/>
        </p:nvSpPr>
        <p:spPr>
          <a:xfrm>
            <a:off x="1305863" y="4674929"/>
            <a:ext cx="1990701" cy="770771"/>
          </a:xfrm>
          <a:prstGeom prst="rect">
            <a:avLst/>
          </a:prstGeom>
        </p:spPr>
        <p:txBody>
          <a:bodyPr lIns="0" tIns="0" rIns="0" bIns="0" rtlCol="0" anchor="t">
            <a:spAutoFit/>
          </a:bodyPr>
          <a:lstStyle/>
          <a:p>
            <a:pPr algn="l">
              <a:lnSpc>
                <a:spcPts val="3002"/>
              </a:lnSpc>
            </a:pPr>
            <a:r>
              <a:rPr lang="en-US" sz="2309">
                <a:solidFill>
                  <a:srgbClr val="000000"/>
                </a:solidFill>
                <a:latin typeface="Glacial Indifference"/>
                <a:ea typeface="Glacial Indifference"/>
                <a:cs typeface="Glacial Indifference"/>
                <a:sym typeface="Glacial Indifference"/>
              </a:rPr>
              <a:t>NEUTRAL OR DISSATISFIED</a:t>
            </a:r>
          </a:p>
        </p:txBody>
      </p:sp>
      <p:sp>
        <p:nvSpPr>
          <p:cNvPr id="6" name="TextBox 6"/>
          <p:cNvSpPr txBox="1"/>
          <p:nvPr/>
        </p:nvSpPr>
        <p:spPr>
          <a:xfrm>
            <a:off x="1305863" y="8383379"/>
            <a:ext cx="1990701" cy="389771"/>
          </a:xfrm>
          <a:prstGeom prst="rect">
            <a:avLst/>
          </a:prstGeom>
        </p:spPr>
        <p:txBody>
          <a:bodyPr lIns="0" tIns="0" rIns="0" bIns="0" rtlCol="0" anchor="t">
            <a:spAutoFit/>
          </a:bodyPr>
          <a:lstStyle/>
          <a:p>
            <a:pPr algn="l">
              <a:lnSpc>
                <a:spcPts val="3002"/>
              </a:lnSpc>
            </a:pPr>
            <a:r>
              <a:rPr lang="en-US" sz="2309">
                <a:solidFill>
                  <a:srgbClr val="000000"/>
                </a:solidFill>
                <a:latin typeface="Glacial Indifference"/>
                <a:ea typeface="Glacial Indifference"/>
                <a:cs typeface="Glacial Indifference"/>
                <a:sym typeface="Glacial Indifference"/>
              </a:rPr>
              <a:t>SATISFIED</a:t>
            </a:r>
          </a:p>
        </p:txBody>
      </p:sp>
      <p:sp>
        <p:nvSpPr>
          <p:cNvPr id="7" name="TextBox 7"/>
          <p:cNvSpPr txBox="1"/>
          <p:nvPr/>
        </p:nvSpPr>
        <p:spPr>
          <a:xfrm>
            <a:off x="1990896" y="2697252"/>
            <a:ext cx="13498711" cy="464817"/>
          </a:xfrm>
          <a:prstGeom prst="rect">
            <a:avLst/>
          </a:prstGeom>
        </p:spPr>
        <p:txBody>
          <a:bodyPr lIns="0" tIns="0" rIns="0" bIns="0" rtlCol="0" anchor="t">
            <a:spAutoFit/>
          </a:bodyPr>
          <a:lstStyle/>
          <a:p>
            <a:pPr marL="0" lvl="0" indent="0" algn="ctr">
              <a:lnSpc>
                <a:spcPts val="3780"/>
              </a:lnSpc>
              <a:spcBef>
                <a:spcPct val="0"/>
              </a:spcBef>
            </a:pPr>
            <a:r>
              <a:rPr lang="en-US" sz="2700">
                <a:solidFill>
                  <a:srgbClr val="2D3880"/>
                </a:solidFill>
                <a:latin typeface="Glacial Indifference Bold"/>
                <a:ea typeface="Glacial Indifference Bold"/>
                <a:cs typeface="Glacial Indifference Bold"/>
                <a:sym typeface="Glacial Indifference Bold"/>
              </a:rPr>
              <a:t>How does passenger satisfaction vary across different classes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3809790" y="5868318"/>
            <a:ext cx="4478210" cy="4478210"/>
          </a:xfrm>
          <a:custGeom>
            <a:avLst/>
            <a:gdLst/>
            <a:ahLst/>
            <a:cxnLst/>
            <a:rect l="l" t="t" r="r" b="b"/>
            <a:pathLst>
              <a:path w="4478210" h="4478210">
                <a:moveTo>
                  <a:pt x="4478210" y="0"/>
                </a:moveTo>
                <a:lnTo>
                  <a:pt x="0" y="0"/>
                </a:lnTo>
                <a:lnTo>
                  <a:pt x="0" y="4478210"/>
                </a:lnTo>
                <a:lnTo>
                  <a:pt x="4478210" y="4478210"/>
                </a:lnTo>
                <a:lnTo>
                  <a:pt x="4478210" y="0"/>
                </a:lnTo>
                <a:close/>
              </a:path>
            </a:pathLst>
          </a:custGeom>
          <a:blipFill>
            <a:blip r:embed="rId2">
              <a:extLst>
                <a:ext uri="{96DAC541-7B7A-43D3-8B79-37D633B846F1}">
                  <asvg:svgBlip xmlns:asvg="http://schemas.microsoft.com/office/drawing/2016/SVG/main" r:embed="rId3"/>
                </a:ext>
              </a:extLst>
            </a:blip>
            <a:stretch>
              <a:fillRect/>
            </a:stretch>
          </a:blipFill>
        </p:spPr>
      </p:sp>
      <p:graphicFrame>
        <p:nvGraphicFramePr>
          <p:cNvPr id="3" name="Table 3"/>
          <p:cNvGraphicFramePr>
            <a:graphicFrameLocks noGrp="1"/>
          </p:cNvGraphicFramePr>
          <p:nvPr/>
        </p:nvGraphicFramePr>
        <p:xfrm>
          <a:off x="1922692" y="2918909"/>
          <a:ext cx="14442615" cy="5747971"/>
        </p:xfrm>
        <a:graphic>
          <a:graphicData uri="http://schemas.openxmlformats.org/drawingml/2006/table">
            <a:tbl>
              <a:tblPr/>
              <a:tblGrid>
                <a:gridCol w="2888523">
                  <a:extLst>
                    <a:ext uri="{9D8B030D-6E8A-4147-A177-3AD203B41FA5}">
                      <a16:colId xmlns:a16="http://schemas.microsoft.com/office/drawing/2014/main" val="20000"/>
                    </a:ext>
                  </a:extLst>
                </a:gridCol>
                <a:gridCol w="2888523">
                  <a:extLst>
                    <a:ext uri="{9D8B030D-6E8A-4147-A177-3AD203B41FA5}">
                      <a16:colId xmlns:a16="http://schemas.microsoft.com/office/drawing/2014/main" val="20001"/>
                    </a:ext>
                  </a:extLst>
                </a:gridCol>
                <a:gridCol w="2888523">
                  <a:extLst>
                    <a:ext uri="{9D8B030D-6E8A-4147-A177-3AD203B41FA5}">
                      <a16:colId xmlns:a16="http://schemas.microsoft.com/office/drawing/2014/main" val="20002"/>
                    </a:ext>
                  </a:extLst>
                </a:gridCol>
                <a:gridCol w="2888523">
                  <a:extLst>
                    <a:ext uri="{9D8B030D-6E8A-4147-A177-3AD203B41FA5}">
                      <a16:colId xmlns:a16="http://schemas.microsoft.com/office/drawing/2014/main" val="20003"/>
                    </a:ext>
                  </a:extLst>
                </a:gridCol>
                <a:gridCol w="2888523">
                  <a:extLst>
                    <a:ext uri="{9D8B030D-6E8A-4147-A177-3AD203B41FA5}">
                      <a16:colId xmlns:a16="http://schemas.microsoft.com/office/drawing/2014/main" val="20004"/>
                    </a:ext>
                  </a:extLst>
                </a:gridCol>
              </a:tblGrid>
              <a:tr h="2754928">
                <a:tc>
                  <a:txBody>
                    <a:bodyPr/>
                    <a:lstStyle/>
                    <a:p>
                      <a:pPr algn="ctr">
                        <a:lnSpc>
                          <a:spcPts val="3499"/>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extLst>
                  <a:ext uri="{0D108BD9-81ED-4DB2-BD59-A6C34878D82A}">
                    <a16:rowId xmlns:a16="http://schemas.microsoft.com/office/drawing/2014/main" val="10000"/>
                  </a:ext>
                </a:extLst>
              </a:tr>
              <a:tr h="2993043">
                <a:tc>
                  <a:txBody>
                    <a:bodyPr/>
                    <a:lstStyle/>
                    <a:p>
                      <a:pPr algn="ctr">
                        <a:lnSpc>
                          <a:spcPts val="2520"/>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tc>
                  <a:txBody>
                    <a:bodyPr/>
                    <a:lstStyle/>
                    <a:p>
                      <a:pPr algn="ctr">
                        <a:lnSpc>
                          <a:spcPts val="2520"/>
                        </a:lnSpc>
                        <a:defRPr/>
                      </a:pPr>
                      <a:endParaRPr lang="en-US" sz="1100"/>
                    </a:p>
                  </a:txBody>
                  <a:tcPr marL="190500" marR="190500" marT="190500" marB="190500" anchor="ctr">
                    <a:lnL w="38100" cap="flat" cmpd="sng" algn="ctr">
                      <a:solidFill>
                        <a:srgbClr val="8382D1"/>
                      </a:solidFill>
                      <a:prstDash val="solid"/>
                      <a:round/>
                      <a:headEnd type="none" w="med" len="med"/>
                      <a:tailEnd type="none" w="med" len="med"/>
                    </a:lnL>
                    <a:lnR w="38100" cap="flat" cmpd="sng" algn="ctr">
                      <a:solidFill>
                        <a:srgbClr val="8382D1"/>
                      </a:solidFill>
                      <a:prstDash val="solid"/>
                      <a:round/>
                      <a:headEnd type="none" w="med" len="med"/>
                      <a:tailEnd type="none" w="med" len="med"/>
                    </a:lnR>
                    <a:lnT w="38100" cap="flat" cmpd="sng" algn="ctr">
                      <a:solidFill>
                        <a:srgbClr val="8382D1"/>
                      </a:solidFill>
                      <a:prstDash val="solid"/>
                      <a:round/>
                      <a:headEnd type="none" w="med" len="med"/>
                      <a:tailEnd type="none" w="med" len="med"/>
                    </a:lnT>
                    <a:lnB w="38100" cap="flat" cmpd="sng" algn="ctr">
                      <a:solidFill>
                        <a:srgbClr val="8382D1"/>
                      </a:solidFill>
                      <a:prstDash val="solid"/>
                      <a:round/>
                      <a:headEnd type="none" w="med" len="med"/>
                      <a:tailEnd type="none" w="med" len="med"/>
                    </a:lnB>
                    <a:solidFill>
                      <a:srgbClr val="ECECF3"/>
                    </a:solidFill>
                  </a:tcPr>
                </a:tc>
                <a:extLst>
                  <a:ext uri="{0D108BD9-81ED-4DB2-BD59-A6C34878D82A}">
                    <a16:rowId xmlns:a16="http://schemas.microsoft.com/office/drawing/2014/main" val="10001"/>
                  </a:ext>
                </a:extLst>
              </a:tr>
            </a:tbl>
          </a:graphicData>
        </a:graphic>
      </p:graphicFrame>
      <p:sp>
        <p:nvSpPr>
          <p:cNvPr id="4" name="Freeform 4"/>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2195561" y="2385711"/>
            <a:ext cx="2202005" cy="32713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check-in service</a:t>
            </a:r>
          </a:p>
        </p:txBody>
      </p:sp>
      <p:sp>
        <p:nvSpPr>
          <p:cNvPr id="6" name="TextBox 6"/>
          <p:cNvSpPr txBox="1"/>
          <p:nvPr/>
        </p:nvSpPr>
        <p:spPr>
          <a:xfrm>
            <a:off x="6967334" y="621030"/>
            <a:ext cx="4981978" cy="796290"/>
          </a:xfrm>
          <a:prstGeom prst="rect">
            <a:avLst/>
          </a:prstGeom>
        </p:spPr>
        <p:txBody>
          <a:bodyPr lIns="0" tIns="0" rIns="0" bIns="0" rtlCol="0" anchor="t">
            <a:spAutoFit/>
          </a:bodyPr>
          <a:lstStyle/>
          <a:p>
            <a:pPr marL="0" lvl="0" indent="0" algn="l">
              <a:lnSpc>
                <a:spcPts val="6375"/>
              </a:lnSpc>
            </a:pPr>
            <a:r>
              <a:rPr lang="en-US" sz="5100">
                <a:solidFill>
                  <a:srgbClr val="2D3880"/>
                </a:solidFill>
                <a:latin typeface="Cormorant Garamond Bold Italics"/>
                <a:ea typeface="Cormorant Garamond Bold Italics"/>
                <a:cs typeface="Cormorant Garamond Bold Italics"/>
                <a:sym typeface="Cormorant Garamond Bold Italics"/>
              </a:rPr>
              <a:t>Average Ratings</a:t>
            </a:r>
          </a:p>
        </p:txBody>
      </p:sp>
      <p:sp>
        <p:nvSpPr>
          <p:cNvPr id="7" name="TextBox 7"/>
          <p:cNvSpPr txBox="1"/>
          <p:nvPr/>
        </p:nvSpPr>
        <p:spPr>
          <a:xfrm>
            <a:off x="5139742" y="2385711"/>
            <a:ext cx="2509846" cy="32713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Baggege handling </a:t>
            </a:r>
          </a:p>
        </p:txBody>
      </p:sp>
      <p:sp>
        <p:nvSpPr>
          <p:cNvPr id="8" name="TextBox 8"/>
          <p:cNvSpPr txBox="1"/>
          <p:nvPr/>
        </p:nvSpPr>
        <p:spPr>
          <a:xfrm>
            <a:off x="8223353" y="2377925"/>
            <a:ext cx="2150698" cy="32713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Cleanliness </a:t>
            </a:r>
          </a:p>
        </p:txBody>
      </p:sp>
      <p:sp>
        <p:nvSpPr>
          <p:cNvPr id="9" name="TextBox 9"/>
          <p:cNvSpPr txBox="1"/>
          <p:nvPr/>
        </p:nvSpPr>
        <p:spPr>
          <a:xfrm>
            <a:off x="10857691" y="2385711"/>
            <a:ext cx="2432886" cy="32713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LEG ROOM SERVICE</a:t>
            </a:r>
          </a:p>
        </p:txBody>
      </p:sp>
      <p:sp>
        <p:nvSpPr>
          <p:cNvPr id="10" name="TextBox 10"/>
          <p:cNvSpPr txBox="1"/>
          <p:nvPr/>
        </p:nvSpPr>
        <p:spPr>
          <a:xfrm>
            <a:off x="13809790" y="2377925"/>
            <a:ext cx="2432886" cy="32713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IN-FLIGHT SERVICE</a:t>
            </a:r>
          </a:p>
        </p:txBody>
      </p:sp>
      <p:sp>
        <p:nvSpPr>
          <p:cNvPr id="11" name="TextBox 11"/>
          <p:cNvSpPr txBox="1"/>
          <p:nvPr/>
        </p:nvSpPr>
        <p:spPr>
          <a:xfrm>
            <a:off x="2195561" y="8931162"/>
            <a:ext cx="2432886" cy="32713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SEAT COMFORT</a:t>
            </a:r>
          </a:p>
        </p:txBody>
      </p:sp>
      <p:sp>
        <p:nvSpPr>
          <p:cNvPr id="12" name="TextBox 12"/>
          <p:cNvSpPr txBox="1"/>
          <p:nvPr/>
        </p:nvSpPr>
        <p:spPr>
          <a:xfrm>
            <a:off x="5354229" y="8943805"/>
            <a:ext cx="2048084" cy="32713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FOOD &amp; DRINK</a:t>
            </a:r>
          </a:p>
        </p:txBody>
      </p:sp>
      <p:sp>
        <p:nvSpPr>
          <p:cNvPr id="13" name="TextBox 13"/>
          <p:cNvSpPr txBox="1"/>
          <p:nvPr/>
        </p:nvSpPr>
        <p:spPr>
          <a:xfrm>
            <a:off x="8223353" y="8943805"/>
            <a:ext cx="2307629" cy="65098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EASE OF ONLINE BOOKING</a:t>
            </a:r>
          </a:p>
        </p:txBody>
      </p:sp>
      <p:sp>
        <p:nvSpPr>
          <p:cNvPr id="14" name="TextBox 14"/>
          <p:cNvSpPr txBox="1"/>
          <p:nvPr/>
        </p:nvSpPr>
        <p:spPr>
          <a:xfrm>
            <a:off x="11174792" y="8918518"/>
            <a:ext cx="1906991" cy="65098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DEPARTURE &amp; ARRIVAL</a:t>
            </a:r>
          </a:p>
        </p:txBody>
      </p:sp>
      <p:sp>
        <p:nvSpPr>
          <p:cNvPr id="15" name="TextBox 15"/>
          <p:cNvSpPr txBox="1"/>
          <p:nvPr/>
        </p:nvSpPr>
        <p:spPr>
          <a:xfrm>
            <a:off x="13860378" y="8943805"/>
            <a:ext cx="2116473" cy="650988"/>
          </a:xfrm>
          <a:prstGeom prst="rect">
            <a:avLst/>
          </a:prstGeom>
        </p:spPr>
        <p:txBody>
          <a:bodyPr lIns="0" tIns="0" rIns="0" bIns="0" rtlCol="0" anchor="t">
            <a:spAutoFit/>
          </a:bodyPr>
          <a:lstStyle/>
          <a:p>
            <a:pPr algn="l">
              <a:lnSpc>
                <a:spcPts val="2588"/>
              </a:lnSpc>
            </a:pPr>
            <a:r>
              <a:rPr lang="en-US" sz="1991">
                <a:solidFill>
                  <a:srgbClr val="000000"/>
                </a:solidFill>
                <a:latin typeface="Glacial Indifference Italics"/>
                <a:ea typeface="Glacial Indifference Italics"/>
                <a:cs typeface="Glacial Indifference Italics"/>
                <a:sym typeface="Glacial Indifference Italics"/>
              </a:rPr>
              <a:t>IN-FLIGHT ENTERTAINNMENT</a:t>
            </a:r>
          </a:p>
        </p:txBody>
      </p:sp>
      <p:pic>
        <p:nvPicPr>
          <p:cNvPr id="16" name="Picture 16"/>
          <p:cNvPicPr>
            <a:picLocks noChangeAspect="1"/>
          </p:cNvPicPr>
          <p:nvPr/>
        </p:nvPicPr>
        <p:blipFill>
          <a:blip r:embed="rId6"/>
          <a:stretch>
            <a:fillRect/>
          </a:stretch>
        </p:blipFill>
        <p:spPr>
          <a:xfrm>
            <a:off x="2180738" y="3168864"/>
            <a:ext cx="2418358" cy="2418358"/>
          </a:xfrm>
          <a:prstGeom prst="rect">
            <a:avLst/>
          </a:prstGeom>
        </p:spPr>
      </p:pic>
      <p:sp>
        <p:nvSpPr>
          <p:cNvPr id="17" name="TextBox 17"/>
          <p:cNvSpPr txBox="1"/>
          <p:nvPr/>
        </p:nvSpPr>
        <p:spPr>
          <a:xfrm>
            <a:off x="3070300" y="407293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3.3</a:t>
            </a:r>
          </a:p>
        </p:txBody>
      </p:sp>
      <p:sp>
        <p:nvSpPr>
          <p:cNvPr id="18" name="TextBox 18"/>
          <p:cNvSpPr txBox="1"/>
          <p:nvPr/>
        </p:nvSpPr>
        <p:spPr>
          <a:xfrm>
            <a:off x="6337015" y="5254884"/>
            <a:ext cx="5613970" cy="571500"/>
          </a:xfrm>
          <a:prstGeom prst="rect">
            <a:avLst/>
          </a:prstGeom>
        </p:spPr>
        <p:txBody>
          <a:bodyPr lIns="0" tIns="0" rIns="0" bIns="0" rtlCol="0" anchor="t">
            <a:spAutoFit/>
          </a:bodyPr>
          <a:lstStyle/>
          <a:p>
            <a:pPr algn="l">
              <a:lnSpc>
                <a:spcPts val="4725"/>
              </a:lnSpc>
            </a:pPr>
            <a:endParaRPr/>
          </a:p>
        </p:txBody>
      </p:sp>
      <p:pic>
        <p:nvPicPr>
          <p:cNvPr id="19" name="Picture 19"/>
          <p:cNvPicPr>
            <a:picLocks noChangeAspect="1"/>
          </p:cNvPicPr>
          <p:nvPr/>
        </p:nvPicPr>
        <p:blipFill>
          <a:blip r:embed="rId7"/>
          <a:stretch>
            <a:fillRect/>
          </a:stretch>
        </p:blipFill>
        <p:spPr>
          <a:xfrm>
            <a:off x="13817054" y="5890595"/>
            <a:ext cx="2418358" cy="2418358"/>
          </a:xfrm>
          <a:prstGeom prst="rect">
            <a:avLst/>
          </a:prstGeom>
        </p:spPr>
      </p:pic>
      <p:pic>
        <p:nvPicPr>
          <p:cNvPr id="20" name="Picture 20"/>
          <p:cNvPicPr>
            <a:picLocks noChangeAspect="1"/>
          </p:cNvPicPr>
          <p:nvPr/>
        </p:nvPicPr>
        <p:blipFill>
          <a:blip r:embed="rId8"/>
          <a:stretch>
            <a:fillRect/>
          </a:stretch>
        </p:blipFill>
        <p:spPr>
          <a:xfrm>
            <a:off x="8021823" y="3168864"/>
            <a:ext cx="2418358" cy="2418358"/>
          </a:xfrm>
          <a:prstGeom prst="rect">
            <a:avLst/>
          </a:prstGeom>
        </p:spPr>
      </p:pic>
      <p:pic>
        <p:nvPicPr>
          <p:cNvPr id="21" name="Picture 21"/>
          <p:cNvPicPr>
            <a:picLocks noChangeAspect="1"/>
          </p:cNvPicPr>
          <p:nvPr/>
        </p:nvPicPr>
        <p:blipFill>
          <a:blip r:embed="rId9"/>
          <a:stretch>
            <a:fillRect/>
          </a:stretch>
        </p:blipFill>
        <p:spPr>
          <a:xfrm>
            <a:off x="10864954" y="3168864"/>
            <a:ext cx="2418358" cy="2418358"/>
          </a:xfrm>
          <a:prstGeom prst="rect">
            <a:avLst/>
          </a:prstGeom>
        </p:spPr>
      </p:pic>
      <p:pic>
        <p:nvPicPr>
          <p:cNvPr id="22" name="Picture 22"/>
          <p:cNvPicPr>
            <a:picLocks noChangeAspect="1"/>
          </p:cNvPicPr>
          <p:nvPr/>
        </p:nvPicPr>
        <p:blipFill>
          <a:blip r:embed="rId10"/>
          <a:stretch>
            <a:fillRect/>
          </a:stretch>
        </p:blipFill>
        <p:spPr>
          <a:xfrm>
            <a:off x="13658848" y="3184435"/>
            <a:ext cx="2418358" cy="2418358"/>
          </a:xfrm>
          <a:prstGeom prst="rect">
            <a:avLst/>
          </a:prstGeom>
        </p:spPr>
      </p:pic>
      <p:pic>
        <p:nvPicPr>
          <p:cNvPr id="23" name="Picture 23"/>
          <p:cNvPicPr>
            <a:picLocks noChangeAspect="1"/>
          </p:cNvPicPr>
          <p:nvPr/>
        </p:nvPicPr>
        <p:blipFill>
          <a:blip r:embed="rId11"/>
          <a:stretch>
            <a:fillRect/>
          </a:stretch>
        </p:blipFill>
        <p:spPr>
          <a:xfrm>
            <a:off x="2180738" y="5890595"/>
            <a:ext cx="2418358" cy="2418358"/>
          </a:xfrm>
          <a:prstGeom prst="rect">
            <a:avLst/>
          </a:prstGeom>
        </p:spPr>
      </p:pic>
      <p:pic>
        <p:nvPicPr>
          <p:cNvPr id="24" name="Picture 24"/>
          <p:cNvPicPr>
            <a:picLocks noChangeAspect="1"/>
          </p:cNvPicPr>
          <p:nvPr/>
        </p:nvPicPr>
        <p:blipFill>
          <a:blip r:embed="rId12"/>
          <a:stretch>
            <a:fillRect/>
          </a:stretch>
        </p:blipFill>
        <p:spPr>
          <a:xfrm>
            <a:off x="5185486" y="5890595"/>
            <a:ext cx="2418358" cy="2418358"/>
          </a:xfrm>
          <a:prstGeom prst="rect">
            <a:avLst/>
          </a:prstGeom>
        </p:spPr>
      </p:pic>
      <p:pic>
        <p:nvPicPr>
          <p:cNvPr id="25" name="Picture 25"/>
          <p:cNvPicPr>
            <a:picLocks noChangeAspect="1"/>
          </p:cNvPicPr>
          <p:nvPr/>
        </p:nvPicPr>
        <p:blipFill>
          <a:blip r:embed="rId13"/>
          <a:stretch>
            <a:fillRect/>
          </a:stretch>
        </p:blipFill>
        <p:spPr>
          <a:xfrm>
            <a:off x="8021823" y="5890595"/>
            <a:ext cx="2418358" cy="2418358"/>
          </a:xfrm>
          <a:prstGeom prst="rect">
            <a:avLst/>
          </a:prstGeom>
        </p:spPr>
      </p:pic>
      <p:pic>
        <p:nvPicPr>
          <p:cNvPr id="26" name="Picture 26"/>
          <p:cNvPicPr>
            <a:picLocks noChangeAspect="1"/>
          </p:cNvPicPr>
          <p:nvPr/>
        </p:nvPicPr>
        <p:blipFill>
          <a:blip r:embed="rId14"/>
          <a:stretch>
            <a:fillRect/>
          </a:stretch>
        </p:blipFill>
        <p:spPr>
          <a:xfrm>
            <a:off x="10856271" y="5890595"/>
            <a:ext cx="2418358" cy="2418358"/>
          </a:xfrm>
          <a:prstGeom prst="rect">
            <a:avLst/>
          </a:prstGeom>
        </p:spPr>
      </p:pic>
      <p:pic>
        <p:nvPicPr>
          <p:cNvPr id="27" name="Picture 27"/>
          <p:cNvPicPr>
            <a:picLocks noChangeAspect="1"/>
          </p:cNvPicPr>
          <p:nvPr/>
        </p:nvPicPr>
        <p:blipFill>
          <a:blip r:embed="rId15"/>
          <a:stretch>
            <a:fillRect/>
          </a:stretch>
        </p:blipFill>
        <p:spPr>
          <a:xfrm>
            <a:off x="5225475" y="3184435"/>
            <a:ext cx="2418358" cy="2418358"/>
          </a:xfrm>
          <a:prstGeom prst="rect">
            <a:avLst/>
          </a:prstGeom>
        </p:spPr>
      </p:pic>
      <p:sp>
        <p:nvSpPr>
          <p:cNvPr id="28" name="TextBox 28"/>
          <p:cNvSpPr txBox="1"/>
          <p:nvPr/>
        </p:nvSpPr>
        <p:spPr>
          <a:xfrm>
            <a:off x="6055677" y="408850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3.6</a:t>
            </a:r>
          </a:p>
        </p:txBody>
      </p:sp>
      <p:sp>
        <p:nvSpPr>
          <p:cNvPr id="29" name="TextBox 29"/>
          <p:cNvSpPr txBox="1"/>
          <p:nvPr/>
        </p:nvSpPr>
        <p:spPr>
          <a:xfrm>
            <a:off x="8870643" y="408850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3.3</a:t>
            </a:r>
          </a:p>
        </p:txBody>
      </p:sp>
      <p:sp>
        <p:nvSpPr>
          <p:cNvPr id="30" name="TextBox 30"/>
          <p:cNvSpPr txBox="1"/>
          <p:nvPr/>
        </p:nvSpPr>
        <p:spPr>
          <a:xfrm>
            <a:off x="3070300" y="679466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3.4</a:t>
            </a:r>
          </a:p>
        </p:txBody>
      </p:sp>
      <p:sp>
        <p:nvSpPr>
          <p:cNvPr id="31" name="TextBox 31"/>
          <p:cNvSpPr txBox="1"/>
          <p:nvPr/>
        </p:nvSpPr>
        <p:spPr>
          <a:xfrm>
            <a:off x="11690383" y="407293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3.4</a:t>
            </a:r>
          </a:p>
        </p:txBody>
      </p:sp>
      <p:sp>
        <p:nvSpPr>
          <p:cNvPr id="32" name="TextBox 32"/>
          <p:cNvSpPr txBox="1"/>
          <p:nvPr/>
        </p:nvSpPr>
        <p:spPr>
          <a:xfrm>
            <a:off x="6050903" y="679466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3.2</a:t>
            </a:r>
          </a:p>
        </p:txBody>
      </p:sp>
      <p:sp>
        <p:nvSpPr>
          <p:cNvPr id="33" name="TextBox 33"/>
          <p:cNvSpPr txBox="1"/>
          <p:nvPr/>
        </p:nvSpPr>
        <p:spPr>
          <a:xfrm>
            <a:off x="8870643" y="679466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2.8</a:t>
            </a:r>
          </a:p>
        </p:txBody>
      </p:sp>
      <p:sp>
        <p:nvSpPr>
          <p:cNvPr id="34" name="TextBox 34"/>
          <p:cNvSpPr txBox="1"/>
          <p:nvPr/>
        </p:nvSpPr>
        <p:spPr>
          <a:xfrm>
            <a:off x="11705501" y="679466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3.1</a:t>
            </a:r>
          </a:p>
        </p:txBody>
      </p:sp>
      <p:sp>
        <p:nvSpPr>
          <p:cNvPr id="35" name="TextBox 35"/>
          <p:cNvSpPr txBox="1"/>
          <p:nvPr/>
        </p:nvSpPr>
        <p:spPr>
          <a:xfrm>
            <a:off x="14730449" y="679466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3.4</a:t>
            </a:r>
          </a:p>
        </p:txBody>
      </p:sp>
      <p:sp>
        <p:nvSpPr>
          <p:cNvPr id="36" name="TextBox 36"/>
          <p:cNvSpPr txBox="1"/>
          <p:nvPr/>
        </p:nvSpPr>
        <p:spPr>
          <a:xfrm>
            <a:off x="14529583" y="4088508"/>
            <a:ext cx="767501" cy="572112"/>
          </a:xfrm>
          <a:prstGeom prst="rect">
            <a:avLst/>
          </a:prstGeom>
        </p:spPr>
        <p:txBody>
          <a:bodyPr lIns="0" tIns="0" rIns="0" bIns="0" rtlCol="0" anchor="t">
            <a:spAutoFit/>
          </a:bodyPr>
          <a:lstStyle/>
          <a:p>
            <a:pPr algn="l">
              <a:lnSpc>
                <a:spcPts val="4564"/>
              </a:lnSpc>
            </a:pPr>
            <a:r>
              <a:rPr lang="en-US" sz="3510">
                <a:solidFill>
                  <a:srgbClr val="2D3880"/>
                </a:solidFill>
                <a:latin typeface="Roboto Bold"/>
                <a:ea typeface="Roboto Bold"/>
                <a:cs typeface="Roboto Bold"/>
                <a:sym typeface="Roboto Bold"/>
              </a:rPr>
              <a:t>3.6</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587794" y="64770"/>
            <a:ext cx="3700206" cy="3803950"/>
          </a:xfrm>
          <a:custGeom>
            <a:avLst/>
            <a:gdLst/>
            <a:ahLst/>
            <a:cxnLst/>
            <a:rect l="l" t="t" r="r" b="b"/>
            <a:pathLst>
              <a:path w="3700206" h="3803950">
                <a:moveTo>
                  <a:pt x="0" y="0"/>
                </a:moveTo>
                <a:lnTo>
                  <a:pt x="3700206" y="0"/>
                </a:lnTo>
                <a:lnTo>
                  <a:pt x="3700206" y="3803950"/>
                </a:lnTo>
                <a:lnTo>
                  <a:pt x="0" y="38039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906766" y="441758"/>
            <a:ext cx="11009210"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Area of Improvement </a:t>
            </a:r>
          </a:p>
        </p:txBody>
      </p:sp>
      <p:sp>
        <p:nvSpPr>
          <p:cNvPr id="4" name="TextBox 4"/>
          <p:cNvSpPr txBox="1"/>
          <p:nvPr/>
        </p:nvSpPr>
        <p:spPr>
          <a:xfrm>
            <a:off x="1660207" y="3557701"/>
            <a:ext cx="7294371" cy="4413250"/>
          </a:xfrm>
          <a:prstGeom prst="rect">
            <a:avLst/>
          </a:prstGeom>
        </p:spPr>
        <p:txBody>
          <a:bodyPr lIns="0" tIns="0" rIns="0" bIns="0" rtlCol="0" anchor="t">
            <a:spAutoFit/>
          </a:bodyPr>
          <a:lstStyle/>
          <a:p>
            <a:pPr algn="l">
              <a:lnSpc>
                <a:spcPts val="4589"/>
              </a:lnSpc>
            </a:pPr>
            <a:r>
              <a:rPr lang="en-US" sz="2699" dirty="0">
                <a:solidFill>
                  <a:srgbClr val="2D3880"/>
                </a:solidFill>
                <a:latin typeface="Glacial Indifference Bold"/>
                <a:ea typeface="Glacial Indifference Bold"/>
                <a:cs typeface="Glacial Indifference Bold"/>
                <a:sym typeface="Glacial Indifference Bold"/>
              </a:rPr>
              <a:t>Business Class</a:t>
            </a:r>
          </a:p>
          <a:p>
            <a:pPr marL="561339" lvl="1" indent="-280669" algn="l">
              <a:lnSpc>
                <a:spcPts val="4419"/>
              </a:lnSpc>
              <a:buFont typeface="Arial"/>
              <a:buChar char="•"/>
            </a:pPr>
            <a:r>
              <a:rPr lang="en-US" sz="2599" dirty="0">
                <a:solidFill>
                  <a:srgbClr val="2D3880"/>
                </a:solidFill>
                <a:latin typeface="Glacial Indifference"/>
                <a:ea typeface="Glacial Indifference"/>
                <a:cs typeface="Glacial Indifference"/>
                <a:sym typeface="Glacial Indifference"/>
              </a:rPr>
              <a:t>Ease of online booking   (2.8/5)</a:t>
            </a:r>
          </a:p>
          <a:p>
            <a:pPr marL="561339" lvl="1" indent="-280669" algn="l">
              <a:lnSpc>
                <a:spcPts val="4419"/>
              </a:lnSpc>
              <a:buFont typeface="Arial"/>
              <a:buChar char="•"/>
            </a:pPr>
            <a:r>
              <a:rPr lang="en-US" sz="2599" dirty="0">
                <a:solidFill>
                  <a:srgbClr val="2D3880"/>
                </a:solidFill>
                <a:latin typeface="Glacial Indifference"/>
                <a:ea typeface="Glacial Indifference"/>
                <a:cs typeface="Glacial Indifference"/>
                <a:sym typeface="Glacial Indifference"/>
              </a:rPr>
              <a:t>Food &amp; Drinks   (2.9/5)</a:t>
            </a:r>
          </a:p>
          <a:p>
            <a:pPr marL="561339" lvl="1" indent="-280669" algn="l">
              <a:lnSpc>
                <a:spcPts val="4419"/>
              </a:lnSpc>
              <a:buFont typeface="Arial"/>
              <a:buChar char="•"/>
            </a:pPr>
            <a:r>
              <a:rPr lang="en-US" sz="2599" dirty="0">
                <a:solidFill>
                  <a:srgbClr val="2D3880"/>
                </a:solidFill>
                <a:latin typeface="Glacial Indifference"/>
                <a:ea typeface="Glacial Indifference"/>
                <a:cs typeface="Glacial Indifference"/>
                <a:sym typeface="Glacial Indifference"/>
              </a:rPr>
              <a:t>Check-In service  (2.9/5)</a:t>
            </a:r>
          </a:p>
          <a:p>
            <a:pPr marL="561339" lvl="1" indent="-280669" algn="l">
              <a:lnSpc>
                <a:spcPts val="4419"/>
              </a:lnSpc>
              <a:buFont typeface="Arial"/>
              <a:buChar char="•"/>
            </a:pPr>
            <a:r>
              <a:rPr lang="en-US" sz="2599" dirty="0">
                <a:solidFill>
                  <a:srgbClr val="2D3880"/>
                </a:solidFill>
                <a:latin typeface="Glacial Indifference"/>
                <a:ea typeface="Glacial Indifference"/>
                <a:cs typeface="Glacial Indifference"/>
                <a:sym typeface="Glacial Indifference"/>
              </a:rPr>
              <a:t>Departure &amp; Arrival time    (2.9/5)</a:t>
            </a:r>
          </a:p>
          <a:p>
            <a:pPr marL="561339" lvl="1" indent="-280669" algn="l">
              <a:lnSpc>
                <a:spcPts val="4419"/>
              </a:lnSpc>
              <a:buFont typeface="Arial"/>
              <a:buChar char="•"/>
            </a:pPr>
            <a:r>
              <a:rPr lang="en-US" sz="2599" dirty="0">
                <a:solidFill>
                  <a:srgbClr val="2D3880"/>
                </a:solidFill>
                <a:latin typeface="Glacial Indifference"/>
                <a:ea typeface="Glacial Indifference"/>
                <a:cs typeface="Glacial Indifference"/>
                <a:sym typeface="Glacial Indifference"/>
              </a:rPr>
              <a:t>Cleanliness   (2.7/5)</a:t>
            </a:r>
          </a:p>
          <a:p>
            <a:pPr marL="561339" lvl="1" indent="-280669" algn="l">
              <a:lnSpc>
                <a:spcPts val="4419"/>
              </a:lnSpc>
              <a:buFont typeface="Arial"/>
              <a:buChar char="•"/>
            </a:pPr>
            <a:r>
              <a:rPr lang="en-US" sz="2599" dirty="0">
                <a:solidFill>
                  <a:srgbClr val="2D3880"/>
                </a:solidFill>
                <a:latin typeface="Glacial Indifference"/>
                <a:ea typeface="Glacial Indifference"/>
                <a:cs typeface="Glacial Indifference"/>
                <a:sym typeface="Glacial Indifference"/>
              </a:rPr>
              <a:t>Leg room service   (2.9/5)</a:t>
            </a:r>
          </a:p>
          <a:p>
            <a:pPr algn="l">
              <a:lnSpc>
                <a:spcPts val="4419"/>
              </a:lnSpc>
            </a:pPr>
            <a:endParaRPr lang="en-US" sz="2599" dirty="0">
              <a:solidFill>
                <a:srgbClr val="2D3880"/>
              </a:solidFill>
              <a:latin typeface="Glacial Indifference"/>
              <a:ea typeface="Glacial Indifference"/>
              <a:cs typeface="Glacial Indifference"/>
              <a:sym typeface="Glacial Indifference"/>
            </a:endParaRPr>
          </a:p>
        </p:txBody>
      </p:sp>
      <p:sp>
        <p:nvSpPr>
          <p:cNvPr id="5" name="TextBox 5"/>
          <p:cNvSpPr txBox="1"/>
          <p:nvPr/>
        </p:nvSpPr>
        <p:spPr>
          <a:xfrm>
            <a:off x="9657068" y="5697652"/>
            <a:ext cx="7294371" cy="1651000"/>
          </a:xfrm>
          <a:prstGeom prst="rect">
            <a:avLst/>
          </a:prstGeom>
        </p:spPr>
        <p:txBody>
          <a:bodyPr lIns="0" tIns="0" rIns="0" bIns="0" rtlCol="0" anchor="t">
            <a:spAutoFit/>
          </a:bodyPr>
          <a:lstStyle/>
          <a:p>
            <a:pPr algn="l">
              <a:lnSpc>
                <a:spcPts val="4589"/>
              </a:lnSpc>
            </a:pPr>
            <a:r>
              <a:rPr lang="en-US" sz="2699">
                <a:solidFill>
                  <a:srgbClr val="2D3880"/>
                </a:solidFill>
                <a:latin typeface="Glacial Indifference Bold"/>
                <a:ea typeface="Glacial Indifference Bold"/>
                <a:cs typeface="Glacial Indifference Bold"/>
                <a:sym typeface="Glacial Indifference Bold"/>
              </a:rPr>
              <a:t>Economy Plus Class </a:t>
            </a:r>
          </a:p>
          <a:p>
            <a:pPr marL="561339" lvl="1" indent="-280669" algn="l">
              <a:lnSpc>
                <a:spcPts val="4419"/>
              </a:lnSpc>
              <a:buFont typeface="Arial"/>
              <a:buChar char="•"/>
            </a:pPr>
            <a:r>
              <a:rPr lang="en-US" sz="2599">
                <a:solidFill>
                  <a:srgbClr val="2D3880"/>
                </a:solidFill>
                <a:latin typeface="Glacial Indifference"/>
                <a:ea typeface="Glacial Indifference"/>
                <a:cs typeface="Glacial Indifference"/>
                <a:sym typeface="Glacial Indifference"/>
              </a:rPr>
              <a:t>Ease of online booking   ( 2.6/5 )</a:t>
            </a:r>
          </a:p>
          <a:p>
            <a:pPr algn="l">
              <a:lnSpc>
                <a:spcPts val="4419"/>
              </a:lnSpc>
            </a:pPr>
            <a:endParaRPr lang="en-US" sz="2599">
              <a:solidFill>
                <a:srgbClr val="2D3880"/>
              </a:solidFill>
              <a:latin typeface="Glacial Indifference"/>
              <a:ea typeface="Glacial Indifference"/>
              <a:cs typeface="Glacial Indifference"/>
              <a:sym typeface="Glacial Indifference"/>
            </a:endParaRPr>
          </a:p>
        </p:txBody>
      </p:sp>
      <p:sp>
        <p:nvSpPr>
          <p:cNvPr id="6" name="TextBox 6"/>
          <p:cNvSpPr txBox="1"/>
          <p:nvPr/>
        </p:nvSpPr>
        <p:spPr>
          <a:xfrm>
            <a:off x="4715985" y="1909595"/>
            <a:ext cx="7470706" cy="869948"/>
          </a:xfrm>
          <a:prstGeom prst="rect">
            <a:avLst/>
          </a:prstGeom>
        </p:spPr>
        <p:txBody>
          <a:bodyPr lIns="0" tIns="0" rIns="0" bIns="0" rtlCol="0" anchor="t">
            <a:spAutoFit/>
          </a:bodyPr>
          <a:lstStyle/>
          <a:p>
            <a:pPr algn="ctr">
              <a:lnSpc>
                <a:spcPts val="3500"/>
              </a:lnSpc>
            </a:pPr>
            <a:r>
              <a:rPr lang="en-US" sz="2500">
                <a:solidFill>
                  <a:srgbClr val="2D3880"/>
                </a:solidFill>
                <a:latin typeface="Glacial Indifference"/>
                <a:ea typeface="Glacial Indifference"/>
                <a:cs typeface="Glacial Indifference"/>
                <a:sym typeface="Glacial Indifference"/>
              </a:rPr>
              <a:t>Below services got avg rating less than 3 by neutral or dissatisfied passengers</a:t>
            </a:r>
          </a:p>
        </p:txBody>
      </p:sp>
      <p:sp>
        <p:nvSpPr>
          <p:cNvPr id="7" name="TextBox 7"/>
          <p:cNvSpPr txBox="1"/>
          <p:nvPr/>
        </p:nvSpPr>
        <p:spPr>
          <a:xfrm>
            <a:off x="9657068" y="3735370"/>
            <a:ext cx="7294371" cy="1651000"/>
          </a:xfrm>
          <a:prstGeom prst="rect">
            <a:avLst/>
          </a:prstGeom>
        </p:spPr>
        <p:txBody>
          <a:bodyPr lIns="0" tIns="0" rIns="0" bIns="0" rtlCol="0" anchor="t">
            <a:spAutoFit/>
          </a:bodyPr>
          <a:lstStyle/>
          <a:p>
            <a:pPr algn="l">
              <a:lnSpc>
                <a:spcPts val="4589"/>
              </a:lnSpc>
            </a:pPr>
            <a:r>
              <a:rPr lang="en-US" sz="2699">
                <a:solidFill>
                  <a:srgbClr val="2D3880"/>
                </a:solidFill>
                <a:latin typeface="Glacial Indifference Bold"/>
                <a:ea typeface="Glacial Indifference Bold"/>
                <a:cs typeface="Glacial Indifference Bold"/>
                <a:sym typeface="Glacial Indifference Bold"/>
              </a:rPr>
              <a:t>Economy Class</a:t>
            </a:r>
          </a:p>
          <a:p>
            <a:pPr marL="561339" lvl="1" indent="-280669" algn="l">
              <a:lnSpc>
                <a:spcPts val="4419"/>
              </a:lnSpc>
              <a:buFont typeface="Arial"/>
              <a:buChar char="•"/>
            </a:pPr>
            <a:r>
              <a:rPr lang="en-US" sz="2599">
                <a:solidFill>
                  <a:srgbClr val="2D3880"/>
                </a:solidFill>
                <a:latin typeface="Glacial Indifference"/>
                <a:ea typeface="Glacial Indifference"/>
                <a:cs typeface="Glacial Indifference"/>
                <a:sym typeface="Glacial Indifference"/>
              </a:rPr>
              <a:t>Ease of online booking   ( 2.6/5 )</a:t>
            </a:r>
          </a:p>
          <a:p>
            <a:pPr algn="l">
              <a:lnSpc>
                <a:spcPts val="4419"/>
              </a:lnSpc>
            </a:pPr>
            <a:endParaRPr lang="en-US" sz="2599">
              <a:solidFill>
                <a:srgbClr val="2D3880"/>
              </a:solidFill>
              <a:latin typeface="Glacial Indifference"/>
              <a:ea typeface="Glacial Indifference"/>
              <a:cs typeface="Glacial Indifference"/>
              <a:sym typeface="Glacial Indifference"/>
            </a:endParaRPr>
          </a:p>
        </p:txBody>
      </p:sp>
      <p:sp>
        <p:nvSpPr>
          <p:cNvPr id="8" name="TextBox 8"/>
          <p:cNvSpPr txBox="1"/>
          <p:nvPr/>
        </p:nvSpPr>
        <p:spPr>
          <a:xfrm>
            <a:off x="3553072" y="8844490"/>
            <a:ext cx="10803011" cy="413810"/>
          </a:xfrm>
          <a:prstGeom prst="rect">
            <a:avLst/>
          </a:prstGeom>
        </p:spPr>
        <p:txBody>
          <a:bodyPr lIns="0" tIns="0" rIns="0" bIns="0" rtlCol="0" anchor="t">
            <a:spAutoFit/>
          </a:bodyPr>
          <a:lstStyle/>
          <a:p>
            <a:pPr algn="ctr">
              <a:lnSpc>
                <a:spcPts val="3441"/>
              </a:lnSpc>
            </a:pPr>
            <a:r>
              <a:rPr lang="en-US" sz="2458">
                <a:solidFill>
                  <a:srgbClr val="2D3880"/>
                </a:solidFill>
                <a:latin typeface="Glacial Indifference Bold"/>
                <a:ea typeface="Glacial Indifference Bold"/>
                <a:cs typeface="Glacial Indifference Bold"/>
                <a:sym typeface="Glacial Indifference Bold"/>
              </a:rPr>
              <a:t>Ease of online booking is major area of improvement across all classes.</a:t>
            </a:r>
          </a:p>
        </p:txBody>
      </p:sp>
      <p:sp>
        <p:nvSpPr>
          <p:cNvPr id="9" name="Freeform 9"/>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14587794" y="64770"/>
            <a:ext cx="3700206" cy="3803950"/>
          </a:xfrm>
          <a:custGeom>
            <a:avLst/>
            <a:gdLst/>
            <a:ahLst/>
            <a:cxnLst/>
            <a:rect l="l" t="t" r="r" b="b"/>
            <a:pathLst>
              <a:path w="3700206" h="3803950">
                <a:moveTo>
                  <a:pt x="0" y="0"/>
                </a:moveTo>
                <a:lnTo>
                  <a:pt x="3700206" y="0"/>
                </a:lnTo>
                <a:lnTo>
                  <a:pt x="3700206" y="3803950"/>
                </a:lnTo>
                <a:lnTo>
                  <a:pt x="0" y="380395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6172200" y="287637"/>
            <a:ext cx="4800600" cy="1233992"/>
          </a:xfrm>
          <a:prstGeom prst="rect">
            <a:avLst/>
          </a:prstGeom>
        </p:spPr>
        <p:txBody>
          <a:bodyPr wrap="square" lIns="0" tIns="0" rIns="0" bIns="0" rtlCol="0" anchor="t">
            <a:spAutoFit/>
          </a:bodyPr>
          <a:lstStyle/>
          <a:p>
            <a:pPr marL="0" lvl="0" indent="0" algn="l">
              <a:lnSpc>
                <a:spcPts val="10080"/>
              </a:lnSpc>
              <a:spcBef>
                <a:spcPct val="0"/>
              </a:spcBef>
            </a:pPr>
            <a:r>
              <a:rPr lang="en-US" sz="7200" dirty="0">
                <a:solidFill>
                  <a:srgbClr val="2D3880"/>
                </a:solidFill>
                <a:latin typeface="Cormorant Garamond Bold Italics"/>
                <a:ea typeface="Cormorant Garamond Bold Italics"/>
                <a:cs typeface="Cormorant Garamond Bold Italics"/>
                <a:sym typeface="Cormorant Garamond Bold Italics"/>
              </a:rPr>
              <a:t>    Solution</a:t>
            </a:r>
          </a:p>
        </p:txBody>
      </p:sp>
      <p:sp>
        <p:nvSpPr>
          <p:cNvPr id="23" name="TextBox 22">
            <a:extLst>
              <a:ext uri="{FF2B5EF4-FFF2-40B4-BE49-F238E27FC236}">
                <a16:creationId xmlns:a16="http://schemas.microsoft.com/office/drawing/2014/main" id="{5E94C2F1-887A-C5EE-A0E4-DFEE97E4F1BD}"/>
              </a:ext>
            </a:extLst>
          </p:cNvPr>
          <p:cNvSpPr txBox="1"/>
          <p:nvPr/>
        </p:nvSpPr>
        <p:spPr>
          <a:xfrm>
            <a:off x="4191000" y="2324100"/>
            <a:ext cx="11049000" cy="7109639"/>
          </a:xfrm>
          <a:prstGeom prst="rect">
            <a:avLst/>
          </a:prstGeom>
          <a:noFill/>
        </p:spPr>
        <p:txBody>
          <a:bodyPr wrap="square">
            <a:spAutoFit/>
          </a:bodyPr>
          <a:lstStyle/>
          <a:p>
            <a:r>
              <a:rPr lang="en-IN" sz="2400" b="1" dirty="0">
                <a:solidFill>
                  <a:srgbClr val="2D3880"/>
                </a:solidFill>
                <a:latin typeface="Glacial Indifference" panose="020B0604020202020204" charset="0"/>
              </a:rPr>
              <a:t>Business</a:t>
            </a:r>
            <a:r>
              <a:rPr lang="en-IN" sz="2400" b="1" dirty="0">
                <a:latin typeface="Glacial Indifference" panose="020B0604020202020204" charset="0"/>
              </a:rPr>
              <a:t> </a:t>
            </a:r>
            <a:r>
              <a:rPr lang="en-IN" sz="2400" b="1" dirty="0">
                <a:solidFill>
                  <a:srgbClr val="2D3880"/>
                </a:solidFill>
                <a:latin typeface="Glacial Indifference" panose="020B0604020202020204" charset="0"/>
              </a:rPr>
              <a:t>Class</a:t>
            </a:r>
            <a:r>
              <a:rPr lang="en-US" sz="2400" b="1" dirty="0">
                <a:solidFill>
                  <a:srgbClr val="2D3880"/>
                </a:solidFill>
                <a:latin typeface="Glacial Indifference" panose="020B0604020202020204" charset="0"/>
                <a:ea typeface="Cormorant Garamond Bold Italics"/>
                <a:cs typeface="Cormorant Garamond Bold Italics"/>
                <a:sym typeface="Cormorant Garamond Bold Italics"/>
              </a:rPr>
              <a:t> :</a:t>
            </a:r>
          </a:p>
          <a:p>
            <a:endParaRPr lang="en-US" sz="2400" dirty="0">
              <a:solidFill>
                <a:srgbClr val="2D3880"/>
              </a:solidFill>
              <a:latin typeface="Glacial Indifference" panose="020B0604020202020204" charset="0"/>
              <a:ea typeface="Cormorant Garamond Bold Italics"/>
              <a:cs typeface="Cormorant Garamond Bold Italics"/>
              <a:sym typeface="Cormorant Garamond Bold Italics"/>
            </a:endParaRPr>
          </a:p>
          <a:p>
            <a:pPr marL="342900" indent="-342900">
              <a:buFont typeface="Arial" panose="020B0604020202020204" pitchFamily="34" charset="0"/>
              <a:buChar char="•"/>
            </a:pPr>
            <a:r>
              <a:rPr lang="en-IN" sz="2400" dirty="0">
                <a:solidFill>
                  <a:srgbClr val="2D3880"/>
                </a:solidFill>
                <a:latin typeface="Glacial Indifference" panose="020B0604020202020204" charset="0"/>
              </a:rPr>
              <a:t>Online Booking   -            Simplify Booking Interface</a:t>
            </a:r>
          </a:p>
          <a:p>
            <a:pPr marL="342900" indent="-342900">
              <a:buFont typeface="Arial" panose="020B0604020202020204" pitchFamily="34" charset="0"/>
              <a:buChar char="•"/>
            </a:pPr>
            <a:r>
              <a:rPr lang="en-IN" sz="2400" dirty="0">
                <a:solidFill>
                  <a:srgbClr val="2D3880"/>
                </a:solidFill>
                <a:latin typeface="Glacial Indifference" panose="020B0604020202020204" charset="0"/>
              </a:rPr>
              <a:t>Food &amp; Drinks   -              Improve Quality and Variety</a:t>
            </a:r>
          </a:p>
          <a:p>
            <a:pPr marL="342900" indent="-342900">
              <a:buFont typeface="Arial" panose="020B0604020202020204" pitchFamily="34" charset="0"/>
              <a:buChar char="•"/>
            </a:pPr>
            <a:r>
              <a:rPr lang="en-IN" sz="2400" dirty="0">
                <a:solidFill>
                  <a:srgbClr val="2D3880"/>
                </a:solidFill>
                <a:latin typeface="Glacial Indifference" panose="020B0604020202020204" charset="0"/>
              </a:rPr>
              <a:t>Check-In Service   -         Streamline Check-In Procedures</a:t>
            </a:r>
          </a:p>
          <a:p>
            <a:pPr marL="342900" indent="-342900">
              <a:buFont typeface="Arial" panose="020B0604020202020204" pitchFamily="34" charset="0"/>
              <a:buChar char="•"/>
            </a:pPr>
            <a:r>
              <a:rPr lang="en-IN" sz="2400" dirty="0">
                <a:solidFill>
                  <a:srgbClr val="2D3880"/>
                </a:solidFill>
                <a:latin typeface="Glacial Indifference" panose="020B0604020202020204" charset="0"/>
              </a:rPr>
              <a:t>Departure &amp; Arrival   -      Improve Scheduling &amp; Delay Management</a:t>
            </a:r>
          </a:p>
          <a:p>
            <a:pPr marL="342900" indent="-342900">
              <a:buFont typeface="Arial" panose="020B0604020202020204" pitchFamily="34" charset="0"/>
              <a:buChar char="•"/>
            </a:pPr>
            <a:r>
              <a:rPr lang="en-IN" sz="2400" dirty="0">
                <a:solidFill>
                  <a:srgbClr val="2D3880"/>
                </a:solidFill>
                <a:latin typeface="Glacial Indifference" panose="020B0604020202020204" charset="0"/>
              </a:rPr>
              <a:t>Cleanliness   -                  Enforce Cleaning Protocols</a:t>
            </a:r>
          </a:p>
          <a:p>
            <a:pPr marL="342900" indent="-342900">
              <a:buFont typeface="Arial" panose="020B0604020202020204" pitchFamily="34" charset="0"/>
              <a:buChar char="•"/>
            </a:pPr>
            <a:r>
              <a:rPr lang="en-IN" sz="2400" dirty="0">
                <a:solidFill>
                  <a:srgbClr val="2D3880"/>
                </a:solidFill>
                <a:latin typeface="Glacial Indifference" panose="020B0604020202020204" charset="0"/>
              </a:rPr>
              <a:t>Cleanliness   -                  Enforce Cleaning Protocols</a:t>
            </a:r>
          </a:p>
          <a:p>
            <a:pPr marL="342900" indent="-342900">
              <a:buFont typeface="Arial" panose="020B0604020202020204" pitchFamily="34" charset="0"/>
              <a:buChar char="•"/>
            </a:pPr>
            <a:endParaRPr lang="en-IN" sz="2400" dirty="0">
              <a:solidFill>
                <a:srgbClr val="2D3880"/>
              </a:solidFill>
              <a:latin typeface="Glacial Indifference" panose="020B0604020202020204" charset="0"/>
            </a:endParaRPr>
          </a:p>
          <a:p>
            <a:r>
              <a:rPr lang="en-IN" sz="2400" b="1" dirty="0">
                <a:solidFill>
                  <a:srgbClr val="2D3880"/>
                </a:solidFill>
                <a:latin typeface="Glacial Indifference" panose="020B0604020202020204" charset="0"/>
              </a:rPr>
              <a:t>Economy Class :</a:t>
            </a:r>
          </a:p>
          <a:p>
            <a:endParaRPr lang="en-IN" sz="2400" dirty="0">
              <a:solidFill>
                <a:srgbClr val="2D3880"/>
              </a:solidFill>
              <a:latin typeface="Glacial Indifference" panose="020B0604020202020204" charset="0"/>
            </a:endParaRPr>
          </a:p>
          <a:p>
            <a:pPr marL="342900" indent="-342900">
              <a:buFont typeface="Arial" panose="020B0604020202020204" pitchFamily="34" charset="0"/>
              <a:buChar char="•"/>
            </a:pPr>
            <a:r>
              <a:rPr lang="en-IN" sz="2400" dirty="0">
                <a:solidFill>
                  <a:srgbClr val="2D3880"/>
                </a:solidFill>
                <a:latin typeface="Glacial Indifference" panose="020B0604020202020204" charset="0"/>
              </a:rPr>
              <a:t>Online Booking   -           Improve Booking Experience</a:t>
            </a:r>
          </a:p>
          <a:p>
            <a:pPr marL="342900" indent="-342900">
              <a:buFont typeface="Arial" panose="020B0604020202020204" pitchFamily="34" charset="0"/>
              <a:buChar char="•"/>
            </a:pPr>
            <a:endParaRPr lang="en-IN" sz="2400" dirty="0">
              <a:solidFill>
                <a:srgbClr val="2D3880"/>
              </a:solidFill>
              <a:latin typeface="Glacial Indifference" panose="020B0604020202020204" charset="0"/>
            </a:endParaRPr>
          </a:p>
          <a:p>
            <a:r>
              <a:rPr lang="en-IN" sz="2400" b="1" dirty="0">
                <a:solidFill>
                  <a:srgbClr val="2D3880"/>
                </a:solidFill>
                <a:latin typeface="Glacial Indifference" panose="020B0604020202020204" charset="0"/>
              </a:rPr>
              <a:t>Economy Plus Class :</a:t>
            </a:r>
          </a:p>
          <a:p>
            <a:endParaRPr lang="en-IN" sz="2400" dirty="0">
              <a:solidFill>
                <a:srgbClr val="2D3880"/>
              </a:solidFill>
              <a:latin typeface="Glacial Indifference" panose="020B0604020202020204" charset="0"/>
            </a:endParaRPr>
          </a:p>
          <a:p>
            <a:pPr marL="342900" indent="-342900">
              <a:buFont typeface="Arial" panose="020B0604020202020204" pitchFamily="34" charset="0"/>
              <a:buChar char="•"/>
            </a:pPr>
            <a:r>
              <a:rPr lang="en-IN" sz="2400" dirty="0">
                <a:solidFill>
                  <a:srgbClr val="2D3880"/>
                </a:solidFill>
                <a:latin typeface="Glacial Indifference" panose="020B0604020202020204" charset="0"/>
              </a:rPr>
              <a:t>Online Booking    -          Improve Booking Experience</a:t>
            </a:r>
          </a:p>
          <a:p>
            <a:endParaRPr lang="en-IN" sz="2400" dirty="0">
              <a:latin typeface="Glacial Indifference" panose="020B0604020202020204" charset="0"/>
            </a:endParaRPr>
          </a:p>
          <a:p>
            <a:endParaRPr lang="en-IN" sz="2400" dirty="0">
              <a:latin typeface="Glacial Indifference" panose="020B0604020202020204" charset="0"/>
            </a:endParaRPr>
          </a:p>
          <a:p>
            <a:endParaRPr lang="en-IN" sz="2400" dirty="0">
              <a:latin typeface="Glacial Indifference" panose="020B060402020202020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587794" y="64770"/>
            <a:ext cx="3700206" cy="3803950"/>
          </a:xfrm>
          <a:custGeom>
            <a:avLst/>
            <a:gdLst/>
            <a:ahLst/>
            <a:cxnLst/>
            <a:rect l="l" t="t" r="r" b="b"/>
            <a:pathLst>
              <a:path w="3700206" h="3803950">
                <a:moveTo>
                  <a:pt x="0" y="0"/>
                </a:moveTo>
                <a:lnTo>
                  <a:pt x="3700206" y="0"/>
                </a:lnTo>
                <a:lnTo>
                  <a:pt x="3700206" y="3803950"/>
                </a:lnTo>
                <a:lnTo>
                  <a:pt x="0" y="38039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6250090" y="1833395"/>
            <a:ext cx="11009210" cy="1226820"/>
          </a:xfrm>
          <a:prstGeom prst="rect">
            <a:avLst/>
          </a:prstGeom>
        </p:spPr>
        <p:txBody>
          <a:bodyPr lIns="0" tIns="0" rIns="0" bIns="0" rtlCol="0" anchor="t">
            <a:spAutoFit/>
          </a:bodyPr>
          <a:lstStyle/>
          <a:p>
            <a:pPr marL="0" lvl="0" indent="0" algn="l">
              <a:lnSpc>
                <a:spcPts val="10080"/>
              </a:lnSpc>
              <a:spcBef>
                <a:spcPct val="0"/>
              </a:spcBef>
            </a:pPr>
            <a:r>
              <a:rPr lang="en-US" sz="7200" dirty="0">
                <a:solidFill>
                  <a:srgbClr val="2D3880"/>
                </a:solidFill>
                <a:latin typeface="Cormorant Garamond Bold Italics"/>
                <a:ea typeface="Cormorant Garamond Bold Italics"/>
                <a:cs typeface="Cormorant Garamond Bold Italics"/>
                <a:sym typeface="Cormorant Garamond Bold Italics"/>
              </a:rPr>
              <a:t>solution statement</a:t>
            </a:r>
          </a:p>
        </p:txBody>
      </p:sp>
      <p:sp>
        <p:nvSpPr>
          <p:cNvPr id="5" name="TextBox 5"/>
          <p:cNvSpPr txBox="1"/>
          <p:nvPr/>
        </p:nvSpPr>
        <p:spPr>
          <a:xfrm>
            <a:off x="3350761" y="4324638"/>
            <a:ext cx="13087136" cy="2462527"/>
          </a:xfrm>
          <a:prstGeom prst="rect">
            <a:avLst/>
          </a:prstGeom>
        </p:spPr>
        <p:txBody>
          <a:bodyPr lIns="0" tIns="0" rIns="0" bIns="0" rtlCol="0" anchor="t">
            <a:spAutoFit/>
          </a:bodyPr>
          <a:lstStyle/>
          <a:p>
            <a:pPr algn="l">
              <a:lnSpc>
                <a:spcPts val="3920"/>
              </a:lnSpc>
            </a:pPr>
            <a:r>
              <a:rPr lang="en-US" sz="2800">
                <a:solidFill>
                  <a:srgbClr val="2D3880"/>
                </a:solidFill>
                <a:latin typeface="Glacial Indifference"/>
                <a:ea typeface="Glacial Indifference"/>
                <a:cs typeface="Glacial Indifference"/>
                <a:sym typeface="Glacial Indifference"/>
              </a:rPr>
              <a:t>To boost customer satisfaction, streamline the booking process, and enhance service quality across all flight classes. </a:t>
            </a:r>
          </a:p>
          <a:p>
            <a:pPr algn="l">
              <a:lnSpc>
                <a:spcPts val="3920"/>
              </a:lnSpc>
            </a:pPr>
            <a:endParaRPr lang="en-US" sz="2800">
              <a:solidFill>
                <a:srgbClr val="2D3880"/>
              </a:solidFill>
              <a:latin typeface="Glacial Indifference"/>
              <a:ea typeface="Glacial Indifference"/>
              <a:cs typeface="Glacial Indifference"/>
              <a:sym typeface="Glacial Indifference"/>
            </a:endParaRPr>
          </a:p>
          <a:p>
            <a:pPr marL="0" lvl="0" indent="0" algn="l">
              <a:lnSpc>
                <a:spcPts val="3920"/>
              </a:lnSpc>
              <a:spcBef>
                <a:spcPct val="0"/>
              </a:spcBef>
            </a:pPr>
            <a:r>
              <a:rPr lang="en-US" sz="2800">
                <a:solidFill>
                  <a:srgbClr val="2D3880"/>
                </a:solidFill>
                <a:latin typeface="Glacial Indifference"/>
                <a:ea typeface="Glacial Indifference"/>
                <a:cs typeface="Glacial Indifference"/>
                <a:sym typeface="Glacial Indifference"/>
              </a:rPr>
              <a:t>Improve booking interfaces, food offerings, check-in procedures, and invest in better scheduling, cleanliness, and seating to exceed customer expectations.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4587794" y="64770"/>
            <a:ext cx="3700206" cy="3803950"/>
          </a:xfrm>
          <a:custGeom>
            <a:avLst/>
            <a:gdLst/>
            <a:ahLst/>
            <a:cxnLst/>
            <a:rect l="l" t="t" r="r" b="b"/>
            <a:pathLst>
              <a:path w="3700206" h="3803950">
                <a:moveTo>
                  <a:pt x="0" y="0"/>
                </a:moveTo>
                <a:lnTo>
                  <a:pt x="3700206" y="0"/>
                </a:lnTo>
                <a:lnTo>
                  <a:pt x="3700206" y="3803950"/>
                </a:lnTo>
                <a:lnTo>
                  <a:pt x="0" y="380395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6250090" y="1833395"/>
            <a:ext cx="11009210"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solution statement</a:t>
            </a:r>
          </a:p>
        </p:txBody>
      </p:sp>
      <p:sp>
        <p:nvSpPr>
          <p:cNvPr id="5" name="TextBox 5"/>
          <p:cNvSpPr txBox="1"/>
          <p:nvPr/>
        </p:nvSpPr>
        <p:spPr>
          <a:xfrm>
            <a:off x="3350761" y="4324638"/>
            <a:ext cx="13087136" cy="464871"/>
          </a:xfrm>
          <a:prstGeom prst="rect">
            <a:avLst/>
          </a:prstGeom>
        </p:spPr>
        <p:txBody>
          <a:bodyPr lIns="0" tIns="0" rIns="0" bIns="0" rtlCol="0" anchor="t">
            <a:spAutoFit/>
          </a:bodyPr>
          <a:lstStyle/>
          <a:p>
            <a:pPr algn="l">
              <a:lnSpc>
                <a:spcPts val="3920"/>
              </a:lnSpc>
            </a:pPr>
            <a:endParaRPr lang="en-US" sz="2800" dirty="0">
              <a:solidFill>
                <a:srgbClr val="2D3880"/>
              </a:solidFill>
              <a:latin typeface="Glacial Indifference"/>
              <a:ea typeface="Glacial Indifference"/>
              <a:cs typeface="Glacial Indifference"/>
              <a:sym typeface="Glacial Indifference"/>
            </a:endParaRPr>
          </a:p>
        </p:txBody>
      </p:sp>
      <p:pic>
        <p:nvPicPr>
          <p:cNvPr id="7" name="Picture 6">
            <a:extLst>
              <a:ext uri="{FF2B5EF4-FFF2-40B4-BE49-F238E27FC236}">
                <a16:creationId xmlns:a16="http://schemas.microsoft.com/office/drawing/2014/main" id="{94DB6FBB-AB57-EDCC-085F-9507C6CB8751}"/>
              </a:ext>
            </a:extLst>
          </p:cNvPr>
          <p:cNvPicPr>
            <a:picLocks noChangeAspect="1"/>
          </p:cNvPicPr>
          <p:nvPr/>
        </p:nvPicPr>
        <p:blipFill>
          <a:blip r:embed="rId6"/>
          <a:stretch>
            <a:fillRect/>
          </a:stretch>
        </p:blipFill>
        <p:spPr>
          <a:xfrm>
            <a:off x="1337173" y="2095500"/>
            <a:ext cx="15613654" cy="7525800"/>
          </a:xfrm>
          <a:prstGeom prst="rect">
            <a:avLst/>
          </a:prstGeom>
        </p:spPr>
      </p:pic>
      <p:sp>
        <p:nvSpPr>
          <p:cNvPr id="9" name="TextBox 8">
            <a:extLst>
              <a:ext uri="{FF2B5EF4-FFF2-40B4-BE49-F238E27FC236}">
                <a16:creationId xmlns:a16="http://schemas.microsoft.com/office/drawing/2014/main" id="{EF4B4988-90C6-AFBA-0170-11A6CDFFBA83}"/>
              </a:ext>
            </a:extLst>
          </p:cNvPr>
          <p:cNvSpPr txBox="1"/>
          <p:nvPr/>
        </p:nvSpPr>
        <p:spPr>
          <a:xfrm>
            <a:off x="6781800" y="324766"/>
            <a:ext cx="9144000" cy="1304460"/>
          </a:xfrm>
          <a:prstGeom prst="rect">
            <a:avLst/>
          </a:prstGeom>
          <a:noFill/>
        </p:spPr>
        <p:txBody>
          <a:bodyPr wrap="square">
            <a:spAutoFit/>
          </a:bodyPr>
          <a:lstStyle/>
          <a:p>
            <a:pPr marL="0" lvl="0" indent="0" algn="l">
              <a:lnSpc>
                <a:spcPts val="10080"/>
              </a:lnSpc>
              <a:spcBef>
                <a:spcPct val="0"/>
              </a:spcBef>
            </a:pPr>
            <a:r>
              <a:rPr lang="en-US" sz="6600" dirty="0">
                <a:solidFill>
                  <a:srgbClr val="2D3880"/>
                </a:solidFill>
                <a:latin typeface="Cormorant Garamond Bold Italics"/>
                <a:ea typeface="Cormorant Garamond Bold Italics"/>
                <a:cs typeface="Cormorant Garamond Bold Italics"/>
                <a:sym typeface="Cormorant Garamond Bold Italics"/>
              </a:rPr>
              <a:t>Dashboard</a:t>
            </a:r>
          </a:p>
        </p:txBody>
      </p:sp>
    </p:spTree>
    <p:extLst>
      <p:ext uri="{BB962C8B-B14F-4D97-AF65-F5344CB8AC3E}">
        <p14:creationId xmlns:p14="http://schemas.microsoft.com/office/powerpoint/2010/main" val="27424226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a:off x="13809790" y="0"/>
            <a:ext cx="4478210" cy="3525572"/>
          </a:xfrm>
          <a:custGeom>
            <a:avLst/>
            <a:gdLst/>
            <a:ahLst/>
            <a:cxnLst/>
            <a:rect l="l" t="t" r="r" b="b"/>
            <a:pathLst>
              <a:path w="4478210" h="3525572">
                <a:moveTo>
                  <a:pt x="4478210" y="0"/>
                </a:moveTo>
                <a:lnTo>
                  <a:pt x="0" y="0"/>
                </a:lnTo>
                <a:lnTo>
                  <a:pt x="0" y="3525572"/>
                </a:lnTo>
                <a:lnTo>
                  <a:pt x="4478210" y="3525572"/>
                </a:lnTo>
                <a:lnTo>
                  <a:pt x="447821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028700" y="2315265"/>
            <a:ext cx="9129458" cy="5229225"/>
          </a:xfrm>
          <a:prstGeom prst="rect">
            <a:avLst/>
          </a:prstGeom>
        </p:spPr>
        <p:txBody>
          <a:bodyPr lIns="0" tIns="0" rIns="0" bIns="0" rtlCol="0" anchor="t">
            <a:spAutoFit/>
          </a:bodyPr>
          <a:lstStyle/>
          <a:p>
            <a:pPr algn="l">
              <a:lnSpc>
                <a:spcPts val="4589"/>
              </a:lnSpc>
            </a:pPr>
            <a:endParaRPr/>
          </a:p>
          <a:p>
            <a:pPr algn="l">
              <a:lnSpc>
                <a:spcPts val="4589"/>
              </a:lnSpc>
            </a:pPr>
            <a:r>
              <a:rPr lang="en-US" sz="2699">
                <a:solidFill>
                  <a:srgbClr val="2D3880"/>
                </a:solidFill>
                <a:latin typeface="Glacial Indifference"/>
                <a:ea typeface="Glacial Indifference"/>
                <a:cs typeface="Glacial Indifference"/>
                <a:sym typeface="Glacial Indifference"/>
              </a:rPr>
              <a:t>Dear Audience,</a:t>
            </a:r>
          </a:p>
          <a:p>
            <a:pPr algn="l">
              <a:lnSpc>
                <a:spcPts val="4589"/>
              </a:lnSpc>
            </a:pPr>
            <a:endParaRPr lang="en-US" sz="2699">
              <a:solidFill>
                <a:srgbClr val="2D3880"/>
              </a:solidFill>
              <a:latin typeface="Glacial Indifference"/>
              <a:ea typeface="Glacial Indifference"/>
              <a:cs typeface="Glacial Indifference"/>
              <a:sym typeface="Glacial Indifference"/>
            </a:endParaRPr>
          </a:p>
          <a:p>
            <a:pPr algn="l">
              <a:lnSpc>
                <a:spcPts val="4589"/>
              </a:lnSpc>
            </a:pPr>
            <a:r>
              <a:rPr lang="en-US" sz="2699">
                <a:solidFill>
                  <a:srgbClr val="2D3880"/>
                </a:solidFill>
                <a:latin typeface="Glacial Indifference"/>
                <a:ea typeface="Glacial Indifference"/>
                <a:cs typeface="Glacial Indifference"/>
                <a:sym typeface="Glacial Indifference"/>
              </a:rPr>
              <a:t>Thank you for your attention during my presentation !</a:t>
            </a:r>
          </a:p>
          <a:p>
            <a:pPr algn="l">
              <a:lnSpc>
                <a:spcPts val="4759"/>
              </a:lnSpc>
            </a:pPr>
            <a:r>
              <a:rPr lang="en-US" sz="2799">
                <a:solidFill>
                  <a:srgbClr val="2D3880"/>
                </a:solidFill>
                <a:latin typeface="Glacial Indifference"/>
                <a:ea typeface="Glacial Indifference"/>
                <a:cs typeface="Glacial Indifference"/>
                <a:sym typeface="Glacial Indifference"/>
              </a:rPr>
              <a:t>If you have any questions, please feel free to ask.</a:t>
            </a:r>
          </a:p>
          <a:p>
            <a:pPr algn="l">
              <a:lnSpc>
                <a:spcPts val="4759"/>
              </a:lnSpc>
            </a:pPr>
            <a:endParaRPr lang="en-US" sz="2799">
              <a:solidFill>
                <a:srgbClr val="2D3880"/>
              </a:solidFill>
              <a:latin typeface="Glacial Indifference"/>
              <a:ea typeface="Glacial Indifference"/>
              <a:cs typeface="Glacial Indifference"/>
              <a:sym typeface="Glacial Indifference"/>
            </a:endParaRPr>
          </a:p>
          <a:p>
            <a:pPr algn="l">
              <a:lnSpc>
                <a:spcPts val="4589"/>
              </a:lnSpc>
            </a:pPr>
            <a:r>
              <a:rPr lang="en-US" sz="2699">
                <a:solidFill>
                  <a:srgbClr val="2D3880"/>
                </a:solidFill>
                <a:latin typeface="Glacial Indifference"/>
                <a:ea typeface="Glacial Indifference"/>
                <a:cs typeface="Glacial Indifference"/>
                <a:sym typeface="Glacial Indifference"/>
              </a:rPr>
              <a:t>Best regards,</a:t>
            </a:r>
          </a:p>
          <a:p>
            <a:pPr algn="l">
              <a:lnSpc>
                <a:spcPts val="4589"/>
              </a:lnSpc>
            </a:pPr>
            <a:r>
              <a:rPr lang="en-US" sz="2699">
                <a:solidFill>
                  <a:srgbClr val="2D3880"/>
                </a:solidFill>
                <a:latin typeface="Glacial Indifference"/>
                <a:ea typeface="Glacial Indifference"/>
                <a:cs typeface="Glacial Indifference"/>
                <a:sym typeface="Glacial Indifference"/>
              </a:rPr>
              <a:t>Pranit Gawde</a:t>
            </a:r>
          </a:p>
          <a:p>
            <a:pPr marL="0" lvl="0" indent="0" algn="l">
              <a:lnSpc>
                <a:spcPts val="4589"/>
              </a:lnSpc>
            </a:pPr>
            <a:endParaRPr lang="en-US" sz="2699">
              <a:solidFill>
                <a:srgbClr val="2D3880"/>
              </a:solidFill>
              <a:latin typeface="Glacial Indifference"/>
              <a:ea typeface="Glacial Indifference"/>
              <a:cs typeface="Glacial Indifference"/>
              <a:sym typeface="Glacial Indifference"/>
            </a:endParaRPr>
          </a:p>
        </p:txBody>
      </p:sp>
      <p:sp>
        <p:nvSpPr>
          <p:cNvPr id="4" name="Freeform 4"/>
          <p:cNvSpPr/>
          <p:nvPr/>
        </p:nvSpPr>
        <p:spPr>
          <a:xfrm>
            <a:off x="13206374" y="5466330"/>
            <a:ext cx="3491114" cy="4156322"/>
          </a:xfrm>
          <a:custGeom>
            <a:avLst/>
            <a:gdLst/>
            <a:ahLst/>
            <a:cxnLst/>
            <a:rect l="l" t="t" r="r" b="b"/>
            <a:pathLst>
              <a:path w="3491114" h="4156322">
                <a:moveTo>
                  <a:pt x="0" y="0"/>
                </a:moveTo>
                <a:lnTo>
                  <a:pt x="3491114" y="0"/>
                </a:lnTo>
                <a:lnTo>
                  <a:pt x="3491114" y="4156322"/>
                </a:lnTo>
                <a:lnTo>
                  <a:pt x="0" y="415632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028700" y="895350"/>
            <a:ext cx="7010668"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7182390"/>
            <a:ext cx="7328478" cy="31046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7328478" y="1935249"/>
            <a:ext cx="7955327"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Introduction</a:t>
            </a:r>
          </a:p>
        </p:txBody>
      </p:sp>
      <p:sp>
        <p:nvSpPr>
          <p:cNvPr id="5" name="TextBox 5"/>
          <p:cNvSpPr txBox="1"/>
          <p:nvPr/>
        </p:nvSpPr>
        <p:spPr>
          <a:xfrm>
            <a:off x="4075834" y="3942361"/>
            <a:ext cx="12645428" cy="3066928"/>
          </a:xfrm>
          <a:prstGeom prst="rect">
            <a:avLst/>
          </a:prstGeom>
        </p:spPr>
        <p:txBody>
          <a:bodyPr lIns="0" tIns="0" rIns="0" bIns="0" rtlCol="0" anchor="t">
            <a:spAutoFit/>
          </a:bodyPr>
          <a:lstStyle/>
          <a:p>
            <a:pPr algn="l">
              <a:lnSpc>
                <a:spcPts val="4920"/>
              </a:lnSpc>
            </a:pPr>
            <a:r>
              <a:rPr lang="en-US" sz="2894" dirty="0">
                <a:solidFill>
                  <a:srgbClr val="2D3880"/>
                </a:solidFill>
                <a:latin typeface="Glacial Indifference"/>
                <a:ea typeface="Glacial Indifference"/>
                <a:cs typeface="Glacial Indifference"/>
                <a:sym typeface="Glacial Indifference"/>
              </a:rPr>
              <a:t>“In this presentation, I’ll show you how I used EDA &amp; Tableau to analyze airline passenger satisfaction. I looked at factors like service quality to see how things like seat comfort, food, Ease of online booking, Departure &amp; arrival, and In-flight entertainment service affect customer satisfaction. The analysis reveals key trends and offers recommendations for airlines to improve their services.”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V="1">
            <a:off x="0" y="5796756"/>
            <a:ext cx="5703543" cy="4490244"/>
          </a:xfrm>
          <a:custGeom>
            <a:avLst/>
            <a:gdLst/>
            <a:ahLst/>
            <a:cxnLst/>
            <a:rect l="l" t="t" r="r" b="b"/>
            <a:pathLst>
              <a:path w="5703543" h="4490244">
                <a:moveTo>
                  <a:pt x="0" y="4490244"/>
                </a:moveTo>
                <a:lnTo>
                  <a:pt x="5703543" y="4490244"/>
                </a:lnTo>
                <a:lnTo>
                  <a:pt x="5703543" y="0"/>
                </a:lnTo>
                <a:lnTo>
                  <a:pt x="0" y="0"/>
                </a:lnTo>
                <a:lnTo>
                  <a:pt x="0" y="4490244"/>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4587794" y="6483050"/>
            <a:ext cx="3700206" cy="3803950"/>
          </a:xfrm>
          <a:custGeom>
            <a:avLst/>
            <a:gdLst/>
            <a:ahLst/>
            <a:cxnLst/>
            <a:rect l="l" t="t" r="r" b="b"/>
            <a:pathLst>
              <a:path w="3700206" h="3803950">
                <a:moveTo>
                  <a:pt x="0" y="0"/>
                </a:moveTo>
                <a:lnTo>
                  <a:pt x="3700206" y="0"/>
                </a:lnTo>
                <a:lnTo>
                  <a:pt x="3700206" y="3803950"/>
                </a:lnTo>
                <a:lnTo>
                  <a:pt x="0" y="380395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786379" y="677607"/>
            <a:ext cx="12715243" cy="1226820"/>
          </a:xfrm>
          <a:prstGeom prst="rect">
            <a:avLst/>
          </a:prstGeom>
        </p:spPr>
        <p:txBody>
          <a:bodyPr lIns="0" tIns="0" rIns="0" bIns="0" rtlCol="0" anchor="t">
            <a:spAutoFit/>
          </a:bodyPr>
          <a:lstStyle/>
          <a:p>
            <a:pPr marL="0" lvl="0" indent="0" algn="ctr">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Agenda Overview</a:t>
            </a:r>
          </a:p>
        </p:txBody>
      </p:sp>
      <p:grpSp>
        <p:nvGrpSpPr>
          <p:cNvPr id="5" name="Group 5"/>
          <p:cNvGrpSpPr/>
          <p:nvPr/>
        </p:nvGrpSpPr>
        <p:grpSpPr>
          <a:xfrm>
            <a:off x="2786379" y="3029301"/>
            <a:ext cx="842787" cy="842787"/>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7" name="TextBox 7"/>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ea typeface="Glacial Indifference"/>
                  <a:cs typeface="Glacial Indifference"/>
                  <a:sym typeface="Glacial Indifference"/>
                </a:rPr>
                <a:t>01</a:t>
              </a:r>
            </a:p>
          </p:txBody>
        </p:sp>
      </p:grpSp>
      <p:grpSp>
        <p:nvGrpSpPr>
          <p:cNvPr id="8" name="Group 8"/>
          <p:cNvGrpSpPr/>
          <p:nvPr/>
        </p:nvGrpSpPr>
        <p:grpSpPr>
          <a:xfrm>
            <a:off x="2786379" y="4157838"/>
            <a:ext cx="842787" cy="842787"/>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10" name="TextBox 10"/>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ea typeface="Glacial Indifference"/>
                  <a:cs typeface="Glacial Indifference"/>
                  <a:sym typeface="Glacial Indifference"/>
                </a:rPr>
                <a:t>02</a:t>
              </a:r>
            </a:p>
          </p:txBody>
        </p:sp>
      </p:grpSp>
      <p:grpSp>
        <p:nvGrpSpPr>
          <p:cNvPr id="11" name="Group 11"/>
          <p:cNvGrpSpPr/>
          <p:nvPr/>
        </p:nvGrpSpPr>
        <p:grpSpPr>
          <a:xfrm>
            <a:off x="2786379" y="5286375"/>
            <a:ext cx="842787" cy="842787"/>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13" name="TextBox 13"/>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ea typeface="Glacial Indifference"/>
                  <a:cs typeface="Glacial Indifference"/>
                  <a:sym typeface="Glacial Indifference"/>
                </a:rPr>
                <a:t>03</a:t>
              </a:r>
            </a:p>
          </p:txBody>
        </p:sp>
      </p:grpSp>
      <p:grpSp>
        <p:nvGrpSpPr>
          <p:cNvPr id="14" name="Group 14"/>
          <p:cNvGrpSpPr/>
          <p:nvPr/>
        </p:nvGrpSpPr>
        <p:grpSpPr>
          <a:xfrm>
            <a:off x="2786379" y="6414912"/>
            <a:ext cx="842787" cy="842787"/>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16" name="TextBox 16"/>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ea typeface="Glacial Indifference"/>
                  <a:cs typeface="Glacial Indifference"/>
                  <a:sym typeface="Glacial Indifference"/>
                </a:rPr>
                <a:t>04</a:t>
              </a:r>
            </a:p>
          </p:txBody>
        </p:sp>
      </p:grpSp>
      <p:grpSp>
        <p:nvGrpSpPr>
          <p:cNvPr id="17" name="Group 17"/>
          <p:cNvGrpSpPr/>
          <p:nvPr/>
        </p:nvGrpSpPr>
        <p:grpSpPr>
          <a:xfrm>
            <a:off x="9494202" y="3029301"/>
            <a:ext cx="842787" cy="842787"/>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19" name="TextBox 19"/>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ea typeface="Glacial Indifference"/>
                  <a:cs typeface="Glacial Indifference"/>
                  <a:sym typeface="Glacial Indifference"/>
                </a:rPr>
                <a:t>05</a:t>
              </a:r>
            </a:p>
          </p:txBody>
        </p:sp>
      </p:grpSp>
      <p:sp>
        <p:nvSpPr>
          <p:cNvPr id="20" name="TextBox 20"/>
          <p:cNvSpPr txBox="1"/>
          <p:nvPr/>
        </p:nvSpPr>
        <p:spPr>
          <a:xfrm>
            <a:off x="3837582" y="3164945"/>
            <a:ext cx="4955083" cy="537845"/>
          </a:xfrm>
          <a:prstGeom prst="rect">
            <a:avLst/>
          </a:prstGeom>
        </p:spPr>
        <p:txBody>
          <a:bodyPr lIns="0" tIns="0" rIns="0" bIns="0" rtlCol="0" anchor="t">
            <a:spAutoFit/>
          </a:bodyPr>
          <a:lstStyle/>
          <a:p>
            <a:pPr algn="l">
              <a:lnSpc>
                <a:spcPts val="4480"/>
              </a:lnSpc>
            </a:pPr>
            <a:r>
              <a:rPr lang="en-US" sz="3200">
                <a:solidFill>
                  <a:srgbClr val="2D3880"/>
                </a:solidFill>
                <a:latin typeface="Glacial Indifference"/>
                <a:ea typeface="Glacial Indifference"/>
                <a:cs typeface="Glacial Indifference"/>
                <a:sym typeface="Glacial Indifference"/>
              </a:rPr>
              <a:t>Background of the problem</a:t>
            </a:r>
          </a:p>
        </p:txBody>
      </p:sp>
      <p:sp>
        <p:nvSpPr>
          <p:cNvPr id="21" name="TextBox 21"/>
          <p:cNvSpPr txBox="1"/>
          <p:nvPr/>
        </p:nvSpPr>
        <p:spPr>
          <a:xfrm>
            <a:off x="3837582" y="4293482"/>
            <a:ext cx="4955083" cy="537845"/>
          </a:xfrm>
          <a:prstGeom prst="rect">
            <a:avLst/>
          </a:prstGeom>
        </p:spPr>
        <p:txBody>
          <a:bodyPr lIns="0" tIns="0" rIns="0" bIns="0" rtlCol="0" anchor="t">
            <a:spAutoFit/>
          </a:bodyPr>
          <a:lstStyle/>
          <a:p>
            <a:pPr algn="l">
              <a:lnSpc>
                <a:spcPts val="4480"/>
              </a:lnSpc>
            </a:pPr>
            <a:r>
              <a:rPr lang="en-US" sz="3200">
                <a:solidFill>
                  <a:srgbClr val="2D3880"/>
                </a:solidFill>
                <a:latin typeface="Glacial Indifference"/>
                <a:ea typeface="Glacial Indifference"/>
                <a:cs typeface="Glacial Indifference"/>
                <a:sym typeface="Glacial Indifference"/>
              </a:rPr>
              <a:t>Problem Statement</a:t>
            </a:r>
          </a:p>
        </p:txBody>
      </p:sp>
      <p:sp>
        <p:nvSpPr>
          <p:cNvPr id="22" name="TextBox 22"/>
          <p:cNvSpPr txBox="1"/>
          <p:nvPr/>
        </p:nvSpPr>
        <p:spPr>
          <a:xfrm>
            <a:off x="3837582" y="5417431"/>
            <a:ext cx="4955083" cy="537845"/>
          </a:xfrm>
          <a:prstGeom prst="rect">
            <a:avLst/>
          </a:prstGeom>
        </p:spPr>
        <p:txBody>
          <a:bodyPr lIns="0" tIns="0" rIns="0" bIns="0" rtlCol="0" anchor="t">
            <a:spAutoFit/>
          </a:bodyPr>
          <a:lstStyle/>
          <a:p>
            <a:pPr algn="l">
              <a:lnSpc>
                <a:spcPts val="4480"/>
              </a:lnSpc>
            </a:pPr>
            <a:r>
              <a:rPr lang="en-US" sz="3200">
                <a:solidFill>
                  <a:srgbClr val="2D3880"/>
                </a:solidFill>
                <a:latin typeface="Glacial Indifference"/>
                <a:ea typeface="Glacial Indifference"/>
                <a:cs typeface="Glacial Indifference"/>
                <a:sym typeface="Glacial Indifference"/>
              </a:rPr>
              <a:t>Data Cleaning</a:t>
            </a:r>
          </a:p>
        </p:txBody>
      </p:sp>
      <p:sp>
        <p:nvSpPr>
          <p:cNvPr id="23" name="TextBox 23"/>
          <p:cNvSpPr txBox="1"/>
          <p:nvPr/>
        </p:nvSpPr>
        <p:spPr>
          <a:xfrm>
            <a:off x="3837582" y="6541381"/>
            <a:ext cx="4955083" cy="537845"/>
          </a:xfrm>
          <a:prstGeom prst="rect">
            <a:avLst/>
          </a:prstGeom>
        </p:spPr>
        <p:txBody>
          <a:bodyPr lIns="0" tIns="0" rIns="0" bIns="0" rtlCol="0" anchor="t">
            <a:spAutoFit/>
          </a:bodyPr>
          <a:lstStyle/>
          <a:p>
            <a:pPr algn="l">
              <a:lnSpc>
                <a:spcPts val="4480"/>
              </a:lnSpc>
            </a:pPr>
            <a:r>
              <a:rPr lang="en-US" sz="3200">
                <a:solidFill>
                  <a:srgbClr val="2D3880"/>
                </a:solidFill>
                <a:latin typeface="Glacial Indifference"/>
                <a:ea typeface="Glacial Indifference"/>
                <a:cs typeface="Glacial Indifference"/>
                <a:sym typeface="Glacial Indifference"/>
              </a:rPr>
              <a:t>Passeneger Overview</a:t>
            </a:r>
          </a:p>
        </p:txBody>
      </p:sp>
      <p:sp>
        <p:nvSpPr>
          <p:cNvPr id="24" name="TextBox 24"/>
          <p:cNvSpPr txBox="1"/>
          <p:nvPr/>
        </p:nvSpPr>
        <p:spPr>
          <a:xfrm>
            <a:off x="10546539" y="4293482"/>
            <a:ext cx="4955083" cy="537845"/>
          </a:xfrm>
          <a:prstGeom prst="rect">
            <a:avLst/>
          </a:prstGeom>
        </p:spPr>
        <p:txBody>
          <a:bodyPr lIns="0" tIns="0" rIns="0" bIns="0" rtlCol="0" anchor="t">
            <a:spAutoFit/>
          </a:bodyPr>
          <a:lstStyle/>
          <a:p>
            <a:pPr algn="l">
              <a:lnSpc>
                <a:spcPts val="4480"/>
              </a:lnSpc>
            </a:pPr>
            <a:r>
              <a:rPr lang="en-US" sz="3200">
                <a:solidFill>
                  <a:srgbClr val="2D3880"/>
                </a:solidFill>
                <a:latin typeface="Glacial Indifference"/>
                <a:ea typeface="Glacial Indifference"/>
                <a:cs typeface="Glacial Indifference"/>
                <a:sym typeface="Glacial Indifference"/>
              </a:rPr>
              <a:t>Area of Improvements</a:t>
            </a:r>
          </a:p>
        </p:txBody>
      </p:sp>
      <p:grpSp>
        <p:nvGrpSpPr>
          <p:cNvPr id="25" name="Group 25"/>
          <p:cNvGrpSpPr/>
          <p:nvPr/>
        </p:nvGrpSpPr>
        <p:grpSpPr>
          <a:xfrm>
            <a:off x="9494202" y="4169586"/>
            <a:ext cx="842787" cy="842787"/>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27" name="TextBox 27"/>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ea typeface="Glacial Indifference"/>
                  <a:cs typeface="Glacial Indifference"/>
                  <a:sym typeface="Glacial Indifference"/>
                </a:rPr>
                <a:t>06</a:t>
              </a:r>
            </a:p>
          </p:txBody>
        </p:sp>
      </p:grpSp>
      <p:sp>
        <p:nvSpPr>
          <p:cNvPr id="28" name="TextBox 28"/>
          <p:cNvSpPr txBox="1"/>
          <p:nvPr/>
        </p:nvSpPr>
        <p:spPr>
          <a:xfrm>
            <a:off x="10546539" y="5421876"/>
            <a:ext cx="4955083" cy="537845"/>
          </a:xfrm>
          <a:prstGeom prst="rect">
            <a:avLst/>
          </a:prstGeom>
        </p:spPr>
        <p:txBody>
          <a:bodyPr lIns="0" tIns="0" rIns="0" bIns="0" rtlCol="0" anchor="t">
            <a:spAutoFit/>
          </a:bodyPr>
          <a:lstStyle/>
          <a:p>
            <a:pPr algn="l">
              <a:lnSpc>
                <a:spcPts val="4480"/>
              </a:lnSpc>
            </a:pPr>
            <a:r>
              <a:rPr lang="en-US" sz="3200">
                <a:solidFill>
                  <a:srgbClr val="2D3880"/>
                </a:solidFill>
                <a:latin typeface="Glacial Indifference"/>
                <a:ea typeface="Glacial Indifference"/>
                <a:cs typeface="Glacial Indifference"/>
                <a:sym typeface="Glacial Indifference"/>
              </a:rPr>
              <a:t>Tableau Dashboard</a:t>
            </a:r>
          </a:p>
        </p:txBody>
      </p:sp>
      <p:sp>
        <p:nvSpPr>
          <p:cNvPr id="29" name="Freeform 29"/>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grpSp>
        <p:nvGrpSpPr>
          <p:cNvPr id="30" name="Group 30"/>
          <p:cNvGrpSpPr/>
          <p:nvPr/>
        </p:nvGrpSpPr>
        <p:grpSpPr>
          <a:xfrm>
            <a:off x="9494202" y="5286375"/>
            <a:ext cx="842787" cy="842787"/>
            <a:chOff x="0" y="0"/>
            <a:chExt cx="812800" cy="812800"/>
          </a:xfrm>
        </p:grpSpPr>
        <p:sp>
          <p:nvSpPr>
            <p:cNvPr id="31" name="Freeform 3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D3880"/>
            </a:solidFill>
          </p:spPr>
        </p:sp>
        <p:sp>
          <p:nvSpPr>
            <p:cNvPr id="32" name="TextBox 32"/>
            <p:cNvSpPr txBox="1"/>
            <p:nvPr/>
          </p:nvSpPr>
          <p:spPr>
            <a:xfrm>
              <a:off x="76200" y="19050"/>
              <a:ext cx="660400" cy="717550"/>
            </a:xfrm>
            <a:prstGeom prst="rect">
              <a:avLst/>
            </a:prstGeom>
          </p:spPr>
          <p:txBody>
            <a:bodyPr lIns="50800" tIns="50800" rIns="50800" bIns="50800" rtlCol="0" anchor="ctr"/>
            <a:lstStyle/>
            <a:p>
              <a:pPr algn="ctr">
                <a:lnSpc>
                  <a:spcPts val="3920"/>
                </a:lnSpc>
              </a:pPr>
              <a:r>
                <a:rPr lang="en-US" sz="2800">
                  <a:solidFill>
                    <a:srgbClr val="FFFFFF"/>
                  </a:solidFill>
                  <a:latin typeface="Glacial Indifference"/>
                  <a:ea typeface="Glacial Indifference"/>
                  <a:cs typeface="Glacial Indifference"/>
                  <a:sym typeface="Glacial Indifference"/>
                </a:rPr>
                <a:t>07</a:t>
              </a:r>
            </a:p>
          </p:txBody>
        </p:sp>
      </p:grpSp>
      <p:sp>
        <p:nvSpPr>
          <p:cNvPr id="33" name="TextBox 33"/>
          <p:cNvSpPr txBox="1"/>
          <p:nvPr/>
        </p:nvSpPr>
        <p:spPr>
          <a:xfrm>
            <a:off x="10546539" y="3164945"/>
            <a:ext cx="4955083" cy="537845"/>
          </a:xfrm>
          <a:prstGeom prst="rect">
            <a:avLst/>
          </a:prstGeom>
        </p:spPr>
        <p:txBody>
          <a:bodyPr lIns="0" tIns="0" rIns="0" bIns="0" rtlCol="0" anchor="t">
            <a:spAutoFit/>
          </a:bodyPr>
          <a:lstStyle/>
          <a:p>
            <a:pPr algn="l">
              <a:lnSpc>
                <a:spcPts val="4480"/>
              </a:lnSpc>
            </a:pPr>
            <a:r>
              <a:rPr lang="en-US" sz="3200">
                <a:solidFill>
                  <a:srgbClr val="2D3880"/>
                </a:solidFill>
                <a:latin typeface="Glacial Indifference"/>
                <a:ea typeface="Glacial Indifference"/>
                <a:cs typeface="Glacial Indifference"/>
                <a:sym typeface="Glacial Indifference"/>
              </a:rPr>
              <a:t>Analysis &amp; Key insights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7182390"/>
            <a:ext cx="7328478" cy="31046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7005946" y="1434072"/>
            <a:ext cx="7955327"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Problem Statement</a:t>
            </a:r>
          </a:p>
        </p:txBody>
      </p:sp>
      <p:sp>
        <p:nvSpPr>
          <p:cNvPr id="5" name="TextBox 5"/>
          <p:cNvSpPr txBox="1"/>
          <p:nvPr/>
        </p:nvSpPr>
        <p:spPr>
          <a:xfrm>
            <a:off x="4700766" y="3592948"/>
            <a:ext cx="11250210" cy="5141747"/>
          </a:xfrm>
          <a:prstGeom prst="rect">
            <a:avLst/>
          </a:prstGeom>
        </p:spPr>
        <p:txBody>
          <a:bodyPr lIns="0" tIns="0" rIns="0" bIns="0" rtlCol="0" anchor="t">
            <a:spAutoFit/>
          </a:bodyPr>
          <a:lstStyle/>
          <a:p>
            <a:pPr algn="l">
              <a:lnSpc>
                <a:spcPts val="5146"/>
              </a:lnSpc>
            </a:pPr>
            <a:r>
              <a:rPr lang="en-US" sz="3027">
                <a:solidFill>
                  <a:srgbClr val="2D3880"/>
                </a:solidFill>
                <a:latin typeface="Glacial Indifference"/>
                <a:ea typeface="Glacial Indifference"/>
                <a:cs typeface="Glacial Indifference"/>
                <a:sym typeface="Glacial Indifference"/>
              </a:rPr>
              <a:t>“Airlines face significant challenges such as declining passenger numbers, which affect their revenue and financial stability. Poor service, including delays and uncomfortable seating, leads to negative publicity and harms their brand image. Our goal is to analyze data on various service aspects to uncover what drives passenger satisfaction and provide actionable recommendations for improving the overall flight experience.”</a:t>
            </a:r>
          </a:p>
          <a:p>
            <a:pPr marL="0" lvl="0" indent="0" algn="l">
              <a:lnSpc>
                <a:spcPts val="5146"/>
              </a:lnSpc>
            </a:pPr>
            <a:endParaRPr lang="en-US" sz="3027">
              <a:solidFill>
                <a:srgbClr val="2D3880"/>
              </a:solidFill>
              <a:latin typeface="Glacial Indifference"/>
              <a:ea typeface="Glacial Indifference"/>
              <a:cs typeface="Glacial Indifference"/>
              <a:sym typeface="Glacial Indifferenc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7182390"/>
            <a:ext cx="7328478" cy="31046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5979809" y="1664952"/>
            <a:ext cx="7955327"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Problems</a:t>
            </a:r>
          </a:p>
        </p:txBody>
      </p:sp>
      <p:sp>
        <p:nvSpPr>
          <p:cNvPr id="5" name="TextBox 5"/>
          <p:cNvSpPr txBox="1"/>
          <p:nvPr/>
        </p:nvSpPr>
        <p:spPr>
          <a:xfrm>
            <a:off x="5572982" y="3009669"/>
            <a:ext cx="9223590" cy="5970422"/>
          </a:xfrm>
          <a:prstGeom prst="rect">
            <a:avLst/>
          </a:prstGeom>
        </p:spPr>
        <p:txBody>
          <a:bodyPr lIns="0" tIns="0" rIns="0" bIns="0" rtlCol="0" anchor="t">
            <a:spAutoFit/>
          </a:bodyPr>
          <a:lstStyle/>
          <a:p>
            <a:pPr algn="l">
              <a:lnSpc>
                <a:spcPts val="5146"/>
              </a:lnSpc>
            </a:pPr>
            <a:endParaRPr/>
          </a:p>
          <a:p>
            <a:pPr marL="653659" lvl="1" indent="-326829" algn="l">
              <a:lnSpc>
                <a:spcPts val="5146"/>
              </a:lnSpc>
              <a:buFont typeface="Arial"/>
              <a:buChar char="•"/>
            </a:pPr>
            <a:r>
              <a:rPr lang="en-US" sz="3027">
                <a:solidFill>
                  <a:srgbClr val="2D3880"/>
                </a:solidFill>
                <a:latin typeface="Glacial Indifference"/>
                <a:ea typeface="Glacial Indifference"/>
                <a:cs typeface="Glacial Indifference"/>
                <a:sym typeface="Glacial Indifference"/>
              </a:rPr>
              <a:t>Declining Passenger Numbers</a:t>
            </a:r>
          </a:p>
          <a:p>
            <a:pPr marL="696838" lvl="1" indent="-348419" algn="l">
              <a:lnSpc>
                <a:spcPts val="5486"/>
              </a:lnSpc>
              <a:buFont typeface="Arial"/>
              <a:buChar char="•"/>
            </a:pPr>
            <a:r>
              <a:rPr lang="en-US" sz="3227">
                <a:solidFill>
                  <a:srgbClr val="2D3880"/>
                </a:solidFill>
                <a:latin typeface="Glacial Indifference"/>
                <a:ea typeface="Glacial Indifference"/>
                <a:cs typeface="Glacial Indifference"/>
                <a:sym typeface="Glacial Indifference"/>
              </a:rPr>
              <a:t>Impact on Revenue</a:t>
            </a:r>
          </a:p>
          <a:p>
            <a:pPr marL="653659" lvl="1" indent="-326829" algn="l">
              <a:lnSpc>
                <a:spcPts val="5146"/>
              </a:lnSpc>
              <a:buFont typeface="Arial"/>
              <a:buChar char="•"/>
            </a:pPr>
            <a:r>
              <a:rPr lang="en-US" sz="3027">
                <a:solidFill>
                  <a:srgbClr val="2D3880"/>
                </a:solidFill>
                <a:latin typeface="Glacial Indifference"/>
                <a:ea typeface="Glacial Indifference"/>
                <a:cs typeface="Glacial Indifference"/>
                <a:sym typeface="Glacial Indifference"/>
              </a:rPr>
              <a:t>Poor Service Leading to Negative Publicity</a:t>
            </a:r>
          </a:p>
          <a:p>
            <a:pPr marL="653659" lvl="1" indent="-326829" algn="l">
              <a:lnSpc>
                <a:spcPts val="5146"/>
              </a:lnSpc>
              <a:buFont typeface="Arial"/>
              <a:buChar char="•"/>
            </a:pPr>
            <a:r>
              <a:rPr lang="en-US" sz="3027">
                <a:solidFill>
                  <a:srgbClr val="2D3880"/>
                </a:solidFill>
                <a:latin typeface="Glacial Indifference"/>
                <a:ea typeface="Glacial Indifference"/>
                <a:cs typeface="Glacial Indifference"/>
                <a:sym typeface="Glacial Indifference"/>
              </a:rPr>
              <a:t>Damage to Brand Image</a:t>
            </a:r>
          </a:p>
          <a:p>
            <a:pPr marL="653659" lvl="1" indent="-326829" algn="l">
              <a:lnSpc>
                <a:spcPts val="5146"/>
              </a:lnSpc>
              <a:buFont typeface="Arial"/>
              <a:buChar char="•"/>
            </a:pPr>
            <a:r>
              <a:rPr lang="en-US" sz="3027">
                <a:solidFill>
                  <a:srgbClr val="2D3880"/>
                </a:solidFill>
                <a:latin typeface="Glacial Indifference"/>
                <a:ea typeface="Glacial Indifference"/>
                <a:cs typeface="Glacial Indifference"/>
                <a:sym typeface="Glacial Indifference"/>
              </a:rPr>
              <a:t>Difficulty Identifying Key Satisfaction Drivers</a:t>
            </a:r>
          </a:p>
          <a:p>
            <a:pPr marL="653659" lvl="1" indent="-326829" algn="l">
              <a:lnSpc>
                <a:spcPts val="5146"/>
              </a:lnSpc>
              <a:buFont typeface="Arial"/>
              <a:buChar char="•"/>
            </a:pPr>
            <a:r>
              <a:rPr lang="en-US" sz="3027">
                <a:solidFill>
                  <a:srgbClr val="2D3880"/>
                </a:solidFill>
                <a:latin typeface="Glacial Indifference"/>
                <a:ea typeface="Glacial Indifference"/>
                <a:cs typeface="Glacial Indifference"/>
                <a:sym typeface="Glacial Indifference"/>
              </a:rPr>
              <a:t>Need for Data-Driven Solutions</a:t>
            </a:r>
          </a:p>
          <a:p>
            <a:pPr algn="l">
              <a:lnSpc>
                <a:spcPts val="6166"/>
              </a:lnSpc>
            </a:pPr>
            <a:endParaRPr lang="en-US" sz="3027">
              <a:solidFill>
                <a:srgbClr val="2D3880"/>
              </a:solidFill>
              <a:latin typeface="Glacial Indifference"/>
              <a:ea typeface="Glacial Indifference"/>
              <a:cs typeface="Glacial Indifference"/>
              <a:sym typeface="Glacial Indifference"/>
            </a:endParaRPr>
          </a:p>
          <a:p>
            <a:pPr marL="0" lvl="0" indent="0" algn="l">
              <a:lnSpc>
                <a:spcPts val="5146"/>
              </a:lnSpc>
            </a:pPr>
            <a:endParaRPr lang="en-US" sz="3027">
              <a:solidFill>
                <a:srgbClr val="2D3880"/>
              </a:solidFill>
              <a:latin typeface="Glacial Indifference"/>
              <a:ea typeface="Glacial Indifference"/>
              <a:cs typeface="Glacial Indifference"/>
              <a:sym typeface="Glacial Indifferenc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7182390"/>
            <a:ext cx="7328478" cy="31046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5166337" y="1591503"/>
            <a:ext cx="7955327"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Data cleaning</a:t>
            </a:r>
          </a:p>
        </p:txBody>
      </p:sp>
      <p:sp>
        <p:nvSpPr>
          <p:cNvPr id="4" name="TextBox 4"/>
          <p:cNvSpPr txBox="1"/>
          <p:nvPr/>
        </p:nvSpPr>
        <p:spPr>
          <a:xfrm>
            <a:off x="4803380" y="3791623"/>
            <a:ext cx="11630748" cy="3963549"/>
          </a:xfrm>
          <a:prstGeom prst="rect">
            <a:avLst/>
          </a:prstGeom>
        </p:spPr>
        <p:txBody>
          <a:bodyPr lIns="0" tIns="0" rIns="0" bIns="0" rtlCol="0" anchor="t">
            <a:spAutoFit/>
          </a:bodyPr>
          <a:lstStyle/>
          <a:p>
            <a:pPr marL="676179" lvl="1" indent="-338090" algn="l">
              <a:lnSpc>
                <a:spcPts val="5324"/>
              </a:lnSpc>
              <a:buFont typeface="Arial"/>
              <a:buChar char="•"/>
            </a:pPr>
            <a:r>
              <a:rPr lang="en-US" sz="3131">
                <a:solidFill>
                  <a:srgbClr val="2D3880"/>
                </a:solidFill>
                <a:latin typeface="Glacial Indifference"/>
                <a:ea typeface="Glacial Indifference"/>
                <a:cs typeface="Glacial Indifference"/>
                <a:sym typeface="Glacial Indifference"/>
              </a:rPr>
              <a:t>Jupyter Notebook</a:t>
            </a:r>
          </a:p>
          <a:p>
            <a:pPr marL="676179" lvl="1" indent="-338090" algn="l">
              <a:lnSpc>
                <a:spcPts val="5324"/>
              </a:lnSpc>
              <a:buFont typeface="Arial"/>
              <a:buChar char="•"/>
            </a:pPr>
            <a:r>
              <a:rPr lang="en-US" sz="3131">
                <a:solidFill>
                  <a:srgbClr val="2D3880"/>
                </a:solidFill>
                <a:latin typeface="Glacial Indifference"/>
                <a:ea typeface="Glacial Indifference"/>
                <a:cs typeface="Glacial Indifference"/>
                <a:sym typeface="Glacial Indifference"/>
              </a:rPr>
              <a:t>Exploratory Data Analysis using Python library Pandas</a:t>
            </a:r>
          </a:p>
          <a:p>
            <a:pPr marL="676179" lvl="1" indent="-338090" algn="l">
              <a:lnSpc>
                <a:spcPts val="5324"/>
              </a:lnSpc>
              <a:buFont typeface="Arial"/>
              <a:buChar char="•"/>
            </a:pPr>
            <a:r>
              <a:rPr lang="en-US" sz="3131">
                <a:solidFill>
                  <a:srgbClr val="2D3880"/>
                </a:solidFill>
                <a:latin typeface="Glacial Indifference"/>
                <a:ea typeface="Glacial Indifference"/>
                <a:cs typeface="Glacial Indifference"/>
                <a:sym typeface="Glacial Indifference"/>
              </a:rPr>
              <a:t>Null value Identification &amp; treatment </a:t>
            </a:r>
          </a:p>
          <a:p>
            <a:pPr marL="676179" lvl="1" indent="-338090" algn="l">
              <a:lnSpc>
                <a:spcPts val="5324"/>
              </a:lnSpc>
              <a:buFont typeface="Arial"/>
              <a:buChar char="•"/>
            </a:pPr>
            <a:r>
              <a:rPr lang="en-US" sz="3131">
                <a:solidFill>
                  <a:srgbClr val="2D3880"/>
                </a:solidFill>
                <a:latin typeface="Glacial Indifference"/>
                <a:ea typeface="Glacial Indifference"/>
                <a:cs typeface="Glacial Indifference"/>
                <a:sym typeface="Glacial Indifference"/>
              </a:rPr>
              <a:t>Outlier  Identification &amp; treatment </a:t>
            </a:r>
          </a:p>
          <a:p>
            <a:pPr marL="676179" lvl="1" indent="-338090" algn="l">
              <a:lnSpc>
                <a:spcPts val="5324"/>
              </a:lnSpc>
              <a:buFont typeface="Arial"/>
              <a:buChar char="•"/>
            </a:pPr>
            <a:r>
              <a:rPr lang="en-US" sz="3131">
                <a:solidFill>
                  <a:srgbClr val="2D3880"/>
                </a:solidFill>
                <a:latin typeface="Glacial Indifference"/>
                <a:ea typeface="Glacial Indifference"/>
                <a:cs typeface="Glacial Indifference"/>
                <a:sym typeface="Glacial Indifference"/>
              </a:rPr>
              <a:t>Visualization with Boxplot and Histogram</a:t>
            </a:r>
          </a:p>
          <a:p>
            <a:pPr marL="676179" lvl="1" indent="-338090" algn="l">
              <a:lnSpc>
                <a:spcPts val="5324"/>
              </a:lnSpc>
              <a:buFont typeface="Arial"/>
              <a:buChar char="•"/>
            </a:pPr>
            <a:r>
              <a:rPr lang="en-US" sz="3131">
                <a:solidFill>
                  <a:srgbClr val="2D3880"/>
                </a:solidFill>
                <a:latin typeface="Glacial Indifference"/>
                <a:ea typeface="Glacial Indifference"/>
                <a:cs typeface="Glacial Indifference"/>
                <a:sym typeface="Glacial Indifference"/>
              </a:rPr>
              <a:t>Use of libraries like Matplotlib, Seaborn for vizualisation</a:t>
            </a:r>
          </a:p>
        </p:txBody>
      </p:sp>
      <p:sp>
        <p:nvSpPr>
          <p:cNvPr id="5" name="Freeform 5"/>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7182390"/>
            <a:ext cx="7328478" cy="31046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5474178" y="498033"/>
            <a:ext cx="7955327"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Data cleaning</a:t>
            </a:r>
          </a:p>
        </p:txBody>
      </p:sp>
      <p:sp>
        <p:nvSpPr>
          <p:cNvPr id="4" name="TextBox 4"/>
          <p:cNvSpPr txBox="1"/>
          <p:nvPr/>
        </p:nvSpPr>
        <p:spPr>
          <a:xfrm>
            <a:off x="5884632" y="2537656"/>
            <a:ext cx="9819612" cy="7509243"/>
          </a:xfrm>
          <a:prstGeom prst="rect">
            <a:avLst/>
          </a:prstGeom>
        </p:spPr>
        <p:txBody>
          <a:bodyPr lIns="0" tIns="0" rIns="0" bIns="0" rtlCol="0" anchor="t">
            <a:spAutoFit/>
          </a:bodyPr>
          <a:lstStyle/>
          <a:p>
            <a:pPr algn="l">
              <a:lnSpc>
                <a:spcPts val="5005"/>
              </a:lnSpc>
            </a:pPr>
            <a:r>
              <a:rPr lang="en-US" sz="2944">
                <a:solidFill>
                  <a:srgbClr val="2D3880"/>
                </a:solidFill>
                <a:latin typeface="Glacial Indifference Bold"/>
                <a:ea typeface="Glacial Indifference Bold"/>
                <a:cs typeface="Glacial Indifference Bold"/>
                <a:sym typeface="Glacial Indifference Bold"/>
              </a:rPr>
              <a:t>Null value percentage</a:t>
            </a:r>
          </a:p>
          <a:p>
            <a:pPr algn="l">
              <a:lnSpc>
                <a:spcPts val="5005"/>
              </a:lnSpc>
            </a:pPr>
            <a:endParaRPr lang="en-US" sz="2944">
              <a:solidFill>
                <a:srgbClr val="2D3880"/>
              </a:solidFill>
              <a:latin typeface="Glacial Indifference Bold"/>
              <a:ea typeface="Glacial Indifference Bold"/>
              <a:cs typeface="Glacial Indifference Bold"/>
              <a:sym typeface="Glacial Indifference Bold"/>
            </a:endParaRPr>
          </a:p>
          <a:p>
            <a:pPr marL="635654" lvl="1" indent="-317827" algn="l">
              <a:lnSpc>
                <a:spcPts val="5005"/>
              </a:lnSpc>
              <a:buFont typeface="Arial"/>
              <a:buChar char="•"/>
            </a:pPr>
            <a:r>
              <a:rPr lang="en-US" sz="2944">
                <a:solidFill>
                  <a:srgbClr val="2D3880"/>
                </a:solidFill>
                <a:latin typeface="Glacial Indifference"/>
                <a:ea typeface="Glacial Indifference"/>
                <a:cs typeface="Glacial Indifference"/>
                <a:sym typeface="Glacial Indifference"/>
              </a:rPr>
              <a:t>Percentage of null values in Arrival Delay 0.30%</a:t>
            </a:r>
          </a:p>
          <a:p>
            <a:pPr algn="l">
              <a:lnSpc>
                <a:spcPts val="5005"/>
              </a:lnSpc>
            </a:pPr>
            <a:endParaRPr lang="en-US" sz="2944">
              <a:solidFill>
                <a:srgbClr val="2D3880"/>
              </a:solidFill>
              <a:latin typeface="Glacial Indifference"/>
              <a:ea typeface="Glacial Indifference"/>
              <a:cs typeface="Glacial Indifference"/>
              <a:sym typeface="Glacial Indifference"/>
            </a:endParaRPr>
          </a:p>
          <a:p>
            <a:pPr algn="l">
              <a:lnSpc>
                <a:spcPts val="5005"/>
              </a:lnSpc>
            </a:pPr>
            <a:r>
              <a:rPr lang="en-US" sz="2944">
                <a:solidFill>
                  <a:srgbClr val="2D3880"/>
                </a:solidFill>
                <a:latin typeface="Glacial Indifference Bold"/>
                <a:ea typeface="Glacial Indifference Bold"/>
                <a:cs typeface="Glacial Indifference Bold"/>
                <a:sym typeface="Glacial Indifference Bold"/>
              </a:rPr>
              <a:t>Outlier percentage in numerical columns</a:t>
            </a:r>
          </a:p>
          <a:p>
            <a:pPr algn="l">
              <a:lnSpc>
                <a:spcPts val="5005"/>
              </a:lnSpc>
            </a:pPr>
            <a:endParaRPr lang="en-US" sz="2944">
              <a:solidFill>
                <a:srgbClr val="2D3880"/>
              </a:solidFill>
              <a:latin typeface="Glacial Indifference Bold"/>
              <a:ea typeface="Glacial Indifference Bold"/>
              <a:cs typeface="Glacial Indifference Bold"/>
              <a:sym typeface="Glacial Indifference Bold"/>
            </a:endParaRPr>
          </a:p>
          <a:p>
            <a:pPr marL="635654" lvl="1" indent="-317827" algn="l">
              <a:lnSpc>
                <a:spcPts val="5005"/>
              </a:lnSpc>
              <a:buFont typeface="Arial"/>
              <a:buChar char="•"/>
            </a:pPr>
            <a:r>
              <a:rPr lang="en-US" sz="2944">
                <a:solidFill>
                  <a:srgbClr val="2D3880"/>
                </a:solidFill>
                <a:latin typeface="Glacial Indifference"/>
                <a:ea typeface="Glacial Indifference"/>
                <a:cs typeface="Glacial Indifference"/>
                <a:sym typeface="Glacial Indifference"/>
              </a:rPr>
              <a:t>Percentage of ouliers in  Age 0.0%</a:t>
            </a:r>
          </a:p>
          <a:p>
            <a:pPr marL="635654" lvl="1" indent="-317827" algn="l">
              <a:lnSpc>
                <a:spcPts val="5005"/>
              </a:lnSpc>
              <a:buFont typeface="Arial"/>
              <a:buChar char="•"/>
            </a:pPr>
            <a:r>
              <a:rPr lang="en-US" sz="2944">
                <a:solidFill>
                  <a:srgbClr val="2D3880"/>
                </a:solidFill>
                <a:latin typeface="Glacial Indifference"/>
                <a:ea typeface="Glacial Indifference"/>
                <a:cs typeface="Glacial Indifference"/>
                <a:sym typeface="Glacial Indifference"/>
              </a:rPr>
              <a:t>Percentage of ouliers in  Flight Distance 2.1%</a:t>
            </a:r>
          </a:p>
          <a:p>
            <a:pPr marL="635654" lvl="1" indent="-317827" algn="l">
              <a:lnSpc>
                <a:spcPts val="5005"/>
              </a:lnSpc>
              <a:buFont typeface="Arial"/>
              <a:buChar char="•"/>
            </a:pPr>
            <a:r>
              <a:rPr lang="en-US" sz="2944">
                <a:solidFill>
                  <a:srgbClr val="2D3880"/>
                </a:solidFill>
                <a:latin typeface="Glacial Indifference"/>
                <a:ea typeface="Glacial Indifference"/>
                <a:cs typeface="Glacial Indifference"/>
                <a:sym typeface="Glacial Indifference"/>
              </a:rPr>
              <a:t>Percentage of ouliers in  Departure Delay 13.9%</a:t>
            </a:r>
          </a:p>
          <a:p>
            <a:pPr marL="635654" lvl="1" indent="-317827" algn="l">
              <a:lnSpc>
                <a:spcPts val="5005"/>
              </a:lnSpc>
              <a:buFont typeface="Arial"/>
              <a:buChar char="•"/>
            </a:pPr>
            <a:r>
              <a:rPr lang="en-US" sz="2944">
                <a:solidFill>
                  <a:srgbClr val="2D3880"/>
                </a:solidFill>
                <a:latin typeface="Glacial Indifference"/>
                <a:ea typeface="Glacial Indifference"/>
                <a:cs typeface="Glacial Indifference"/>
                <a:sym typeface="Glacial Indifference"/>
              </a:rPr>
              <a:t>Percentage of ouliers in  Arrival Delay 13.4%</a:t>
            </a:r>
          </a:p>
          <a:p>
            <a:pPr algn="l">
              <a:lnSpc>
                <a:spcPts val="5005"/>
              </a:lnSpc>
            </a:pPr>
            <a:endParaRPr lang="en-US" sz="2944">
              <a:solidFill>
                <a:srgbClr val="2D3880"/>
              </a:solidFill>
              <a:latin typeface="Glacial Indifference"/>
              <a:ea typeface="Glacial Indifference"/>
              <a:cs typeface="Glacial Indifference"/>
              <a:sym typeface="Glacial Indifference"/>
            </a:endParaRPr>
          </a:p>
          <a:p>
            <a:pPr algn="l">
              <a:lnSpc>
                <a:spcPts val="5005"/>
              </a:lnSpc>
            </a:pPr>
            <a:endParaRPr lang="en-US" sz="2944">
              <a:solidFill>
                <a:srgbClr val="2D3880"/>
              </a:solidFill>
              <a:latin typeface="Glacial Indifference"/>
              <a:ea typeface="Glacial Indifference"/>
              <a:cs typeface="Glacial Indifference"/>
              <a:sym typeface="Glacial Indifference"/>
            </a:endParaRPr>
          </a:p>
        </p:txBody>
      </p:sp>
      <p:sp>
        <p:nvSpPr>
          <p:cNvPr id="5" name="Freeform 5"/>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973894" y="2147013"/>
            <a:ext cx="6246204" cy="7331631"/>
          </a:xfrm>
          <a:custGeom>
            <a:avLst/>
            <a:gdLst/>
            <a:ahLst/>
            <a:cxnLst/>
            <a:rect l="l" t="t" r="r" b="b"/>
            <a:pathLst>
              <a:path w="6246204" h="7331631">
                <a:moveTo>
                  <a:pt x="0" y="0"/>
                </a:moveTo>
                <a:lnTo>
                  <a:pt x="6246204" y="0"/>
                </a:lnTo>
                <a:lnTo>
                  <a:pt x="6246204" y="7331631"/>
                </a:lnTo>
                <a:lnTo>
                  <a:pt x="0" y="7331631"/>
                </a:lnTo>
                <a:lnTo>
                  <a:pt x="0" y="0"/>
                </a:lnTo>
                <a:close/>
              </a:path>
            </a:pathLst>
          </a:custGeom>
          <a:blipFill>
            <a:blip r:embed="rId4"/>
            <a:stretch>
              <a:fillRect l="-5646" r="-5646"/>
            </a:stretch>
          </a:blipFill>
        </p:spPr>
      </p:sp>
      <p:sp>
        <p:nvSpPr>
          <p:cNvPr id="4" name="Freeform 4"/>
          <p:cNvSpPr/>
          <p:nvPr/>
        </p:nvSpPr>
        <p:spPr>
          <a:xfrm>
            <a:off x="0" y="7182390"/>
            <a:ext cx="7328478" cy="31046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1527939" y="2116526"/>
            <a:ext cx="6641880" cy="7669572"/>
          </a:xfrm>
          <a:custGeom>
            <a:avLst/>
            <a:gdLst/>
            <a:ahLst/>
            <a:cxnLst/>
            <a:rect l="l" t="t" r="r" b="b"/>
            <a:pathLst>
              <a:path w="6641880" h="7669572">
                <a:moveTo>
                  <a:pt x="0" y="0"/>
                </a:moveTo>
                <a:lnTo>
                  <a:pt x="6641880" y="0"/>
                </a:lnTo>
                <a:lnTo>
                  <a:pt x="6641880" y="7669572"/>
                </a:lnTo>
                <a:lnTo>
                  <a:pt x="0" y="7669572"/>
                </a:lnTo>
                <a:lnTo>
                  <a:pt x="0" y="0"/>
                </a:lnTo>
                <a:close/>
              </a:path>
            </a:pathLst>
          </a:custGeom>
          <a:blipFill>
            <a:blip r:embed="rId7"/>
            <a:stretch>
              <a:fillRect l="-773" t="-1600" r="-773"/>
            </a:stretch>
          </a:blipFill>
        </p:spPr>
      </p:sp>
      <p:sp>
        <p:nvSpPr>
          <p:cNvPr id="6" name="TextBox 6"/>
          <p:cNvSpPr txBox="1"/>
          <p:nvPr/>
        </p:nvSpPr>
        <p:spPr>
          <a:xfrm>
            <a:off x="8096996" y="348615"/>
            <a:ext cx="7955327"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Outliers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20810" y="287637"/>
            <a:ext cx="3075754" cy="2874432"/>
          </a:xfrm>
          <a:custGeom>
            <a:avLst/>
            <a:gdLst/>
            <a:ahLst/>
            <a:cxnLst/>
            <a:rect l="l" t="t" r="r" b="b"/>
            <a:pathLst>
              <a:path w="3075754" h="2874432">
                <a:moveTo>
                  <a:pt x="0" y="0"/>
                </a:moveTo>
                <a:lnTo>
                  <a:pt x="3075754" y="0"/>
                </a:lnTo>
                <a:lnTo>
                  <a:pt x="3075754" y="2874432"/>
                </a:lnTo>
                <a:lnTo>
                  <a:pt x="0" y="28744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074660" y="2021915"/>
            <a:ext cx="6974941" cy="7714303"/>
          </a:xfrm>
          <a:custGeom>
            <a:avLst/>
            <a:gdLst/>
            <a:ahLst/>
            <a:cxnLst/>
            <a:rect l="l" t="t" r="r" b="b"/>
            <a:pathLst>
              <a:path w="6974941" h="7714303">
                <a:moveTo>
                  <a:pt x="0" y="0"/>
                </a:moveTo>
                <a:lnTo>
                  <a:pt x="6974941" y="0"/>
                </a:lnTo>
                <a:lnTo>
                  <a:pt x="6974941" y="7714303"/>
                </a:lnTo>
                <a:lnTo>
                  <a:pt x="0" y="7714303"/>
                </a:lnTo>
                <a:lnTo>
                  <a:pt x="0" y="0"/>
                </a:lnTo>
                <a:close/>
              </a:path>
            </a:pathLst>
          </a:custGeom>
          <a:blipFill>
            <a:blip r:embed="rId4"/>
            <a:stretch>
              <a:fillRect l="-8148" r="-8148"/>
            </a:stretch>
          </a:blipFill>
        </p:spPr>
      </p:sp>
      <p:sp>
        <p:nvSpPr>
          <p:cNvPr id="4" name="Freeform 4"/>
          <p:cNvSpPr/>
          <p:nvPr/>
        </p:nvSpPr>
        <p:spPr>
          <a:xfrm>
            <a:off x="5212135" y="2001391"/>
            <a:ext cx="6174204" cy="7734827"/>
          </a:xfrm>
          <a:custGeom>
            <a:avLst/>
            <a:gdLst/>
            <a:ahLst/>
            <a:cxnLst/>
            <a:rect l="l" t="t" r="r" b="b"/>
            <a:pathLst>
              <a:path w="6174204" h="7734827">
                <a:moveTo>
                  <a:pt x="0" y="0"/>
                </a:moveTo>
                <a:lnTo>
                  <a:pt x="6174203" y="0"/>
                </a:lnTo>
                <a:lnTo>
                  <a:pt x="6174203" y="7734827"/>
                </a:lnTo>
                <a:lnTo>
                  <a:pt x="0" y="7734827"/>
                </a:lnTo>
                <a:lnTo>
                  <a:pt x="0" y="0"/>
                </a:lnTo>
                <a:close/>
              </a:path>
            </a:pathLst>
          </a:custGeom>
          <a:blipFill>
            <a:blip r:embed="rId5"/>
            <a:stretch>
              <a:fillRect l="-11977" r="-11977"/>
            </a:stretch>
          </a:blipFill>
        </p:spPr>
      </p:sp>
      <p:sp>
        <p:nvSpPr>
          <p:cNvPr id="5" name="Freeform 5"/>
          <p:cNvSpPr/>
          <p:nvPr/>
        </p:nvSpPr>
        <p:spPr>
          <a:xfrm>
            <a:off x="0" y="7182390"/>
            <a:ext cx="7328478" cy="3104610"/>
          </a:xfrm>
          <a:custGeom>
            <a:avLst/>
            <a:gdLst/>
            <a:ahLst/>
            <a:cxnLst/>
            <a:rect l="l" t="t" r="r" b="b"/>
            <a:pathLst>
              <a:path w="7328478" h="3104610">
                <a:moveTo>
                  <a:pt x="0" y="0"/>
                </a:moveTo>
                <a:lnTo>
                  <a:pt x="7328478" y="0"/>
                </a:lnTo>
                <a:lnTo>
                  <a:pt x="7328478" y="3104610"/>
                </a:lnTo>
                <a:lnTo>
                  <a:pt x="0" y="310461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8096996" y="348615"/>
            <a:ext cx="7955327" cy="1226820"/>
          </a:xfrm>
          <a:prstGeom prst="rect">
            <a:avLst/>
          </a:prstGeom>
        </p:spPr>
        <p:txBody>
          <a:bodyPr lIns="0" tIns="0" rIns="0" bIns="0" rtlCol="0" anchor="t">
            <a:spAutoFit/>
          </a:bodyPr>
          <a:lstStyle/>
          <a:p>
            <a:pPr marL="0" lvl="0" indent="0" algn="l">
              <a:lnSpc>
                <a:spcPts val="10080"/>
              </a:lnSpc>
              <a:spcBef>
                <a:spcPct val="0"/>
              </a:spcBef>
            </a:pPr>
            <a:r>
              <a:rPr lang="en-US" sz="7200">
                <a:solidFill>
                  <a:srgbClr val="2D3880"/>
                </a:solidFill>
                <a:latin typeface="Cormorant Garamond Bold Italics"/>
                <a:ea typeface="Cormorant Garamond Bold Italics"/>
                <a:cs typeface="Cormorant Garamond Bold Italics"/>
                <a:sym typeface="Cormorant Garamond Bold Italics"/>
              </a:rPr>
              <a:t>Outliers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TotalTime>
  <Words>667</Words>
  <Application>Microsoft Office PowerPoint</Application>
  <PresentationFormat>Custom</PresentationFormat>
  <Paragraphs>146</Paragraphs>
  <Slides>19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Glacial Indifference Bold</vt:lpstr>
      <vt:lpstr>Glacial Indifference Italics</vt:lpstr>
      <vt:lpstr>Roboto Bold</vt:lpstr>
      <vt:lpstr>Glacial Indifference</vt:lpstr>
      <vt:lpstr>Arial</vt:lpstr>
      <vt:lpstr>Cormorant Garamond Bold Italics</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Purple Simple Research Proposal Presentation</dc:title>
  <cp:lastModifiedBy>PRANIT GAWADE</cp:lastModifiedBy>
  <cp:revision>1</cp:revision>
  <dcterms:created xsi:type="dcterms:W3CDTF">2006-08-16T00:00:00Z</dcterms:created>
  <dcterms:modified xsi:type="dcterms:W3CDTF">2024-10-03T06:36:21Z</dcterms:modified>
  <dc:identifier>DAGKKh_Y1oY</dc:identifier>
</cp:coreProperties>
</file>

<file path=docProps/thumbnail.jpeg>
</file>